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82" r:id="rId2"/>
    <p:sldId id="273" r:id="rId3"/>
    <p:sldId id="288" r:id="rId4"/>
    <p:sldId id="293" r:id="rId5"/>
    <p:sldId id="296" r:id="rId6"/>
    <p:sldId id="298" r:id="rId7"/>
    <p:sldId id="299" r:id="rId8"/>
    <p:sldId id="289" r:id="rId9"/>
    <p:sldId id="301" r:id="rId10"/>
    <p:sldId id="302" r:id="rId11"/>
    <p:sldId id="304" r:id="rId12"/>
    <p:sldId id="307" r:id="rId13"/>
  </p:sldIdLst>
  <p:sldSz cx="12192000" cy="6858000"/>
  <p:notesSz cx="7099300" cy="10234613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94762"/>
    <a:srgbClr val="2E4D66"/>
    <a:srgbClr val="2F3746"/>
    <a:srgbClr val="30BDEB"/>
    <a:srgbClr val="161F2F"/>
    <a:srgbClr val="2B435C"/>
    <a:srgbClr val="5A756C"/>
    <a:srgbClr val="2D4660"/>
    <a:srgbClr val="6991B0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352" autoAdjust="0"/>
    <p:restoredTop sz="94610"/>
  </p:normalViewPr>
  <p:slideViewPr>
    <p:cSldViewPr snapToGrid="0" snapToObjects="1">
      <p:cViewPr varScale="1">
        <p:scale>
          <a:sx n="113" d="100"/>
          <a:sy n="113" d="100"/>
        </p:scale>
        <p:origin x="834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58659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0E3431-CCBC-4C06-885B-9F97E4AE1C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B9E3D6A-0E8D-CFB5-87D0-9620348B50A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86BE708-1F7A-9A2E-5B8E-452E12B5C3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8C52A8-4A81-062F-186F-D0C7F05201A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4719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BE4528-3520-6A19-2BFE-386C45D594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01A61E3-2721-3812-D03A-52DC964FAB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D8823F1-3B86-E024-7A53-817BE7EBC3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662B59-AEDF-61A0-00E3-7B8884FC4C1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2513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0404D4-509A-0097-7D1F-2DEC7245DD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062A37B-13C2-7F98-4DDD-756DFAE4FE6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F6E4223-3350-34BC-5FDB-9D7802A578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29CF32-DBC8-257C-04B8-CAC10A07148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59811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5C82F8-3CA8-EC51-4247-53BF359094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336A721-374A-96E2-BFB9-7D8F7FE79E0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221D036-A151-4C77-2CDA-41B8388C5D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7014D5-30A9-79EE-F1E3-E40CA6AA71A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2389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C50422-B5EA-9563-2034-5A294007D2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78808DC-3F26-8EEC-505F-3D491F91404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30A8E49-54F1-5725-A29E-C4D37000CA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C01B94-50D8-6205-9518-0971BB24A52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8860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F7CF09-4F8B-A1D4-246E-7279026112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71480E7-7385-6DF3-76B4-D658EBF06A1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35A82DC-567C-E94C-FE3D-26C6A342AC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C31E8F-5871-E079-DD52-764A5B934E8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5107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51D7A2-FE14-5467-4129-6753F7BE81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079F2A0-FCB8-60AB-E07C-9329E4DB4D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30E6476-2552-BDAA-F02B-57620CFBBA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D1D870-96B9-3365-A7CB-1D89DB49F1D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4833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DDDBDB-E1A2-709C-59A8-8E37C5E6B5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A884A10-32E4-7DD2-BFE3-8A979C5DAE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D2DA8CE-6FC6-12BC-E863-F9A6E0E901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4AEAD1-0FE0-0310-D796-1EB87C2C86F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6631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92C4A6-E8EE-35C8-91FE-714DDA3A9E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A499DF5-60ED-F144-E888-C2C39D21D2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9D19C31-01C0-60D0-6BD0-7EE83836BE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F9DE1B-17A7-A81F-5C6E-E9E2DD04E4C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8242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4B52FE-E365-9609-48A6-29A7585D0E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A63E636-2FAF-8AF1-6B64-ABABDA427F3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87671C5-556C-5F4A-7AA2-39435A3CBC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97AFFC-47DC-DEDB-FDB8-692ED11934C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8675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2676F5-1136-3112-CFC6-6B2C79BC0B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F6E9238-F358-B8DE-98D3-1A74F24F43C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44A6928-3795-5FBD-3AB5-6183E8CBB3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69935D-2754-A3BB-B490-F0F0E1B8521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081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74EAB8-AA6B-2581-216B-9E0EC1CF9D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80A432C-8C5C-9D86-4F6B-EB2828F3A79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CF9A7C2-0B0E-4BBD-FC25-2451E662F4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9BA482-C300-F952-24AA-46D7BE97C26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2085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37.png"/><Relationship Id="rId3" Type="http://schemas.openxmlformats.org/officeDocument/2006/relationships/image" Target="../media/image1.png"/><Relationship Id="rId7" Type="http://schemas.microsoft.com/office/2007/relationships/hdphoto" Target="../media/hdphoto1.wdp"/><Relationship Id="rId12" Type="http://schemas.openxmlformats.org/officeDocument/2006/relationships/image" Target="../media/image3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microsoft.com/office/2007/relationships/hdphoto" Target="../media/hdphoto3.wdp"/><Relationship Id="rId5" Type="http://schemas.openxmlformats.org/officeDocument/2006/relationships/image" Target="../media/image3.png"/><Relationship Id="rId10" Type="http://schemas.openxmlformats.org/officeDocument/2006/relationships/image" Target="../media/image9.png"/><Relationship Id="rId4" Type="http://schemas.openxmlformats.org/officeDocument/2006/relationships/image" Target="../media/image2.png"/><Relationship Id="rId9" Type="http://schemas.microsoft.com/office/2007/relationships/hdphoto" Target="../media/hdphoto2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microsoft.com/office/2007/relationships/hdphoto" Target="../media/hdphoto1.wdp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microsoft.com/office/2007/relationships/hdphoto" Target="../media/hdphoto3.wdp"/><Relationship Id="rId5" Type="http://schemas.openxmlformats.org/officeDocument/2006/relationships/image" Target="../media/image3.png"/><Relationship Id="rId10" Type="http://schemas.openxmlformats.org/officeDocument/2006/relationships/image" Target="../media/image9.png"/><Relationship Id="rId4" Type="http://schemas.openxmlformats.org/officeDocument/2006/relationships/image" Target="../media/image2.png"/><Relationship Id="rId9" Type="http://schemas.microsoft.com/office/2007/relationships/hdphoto" Target="../media/hdphoto2.wdp"/><Relationship Id="rId1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.png"/><Relationship Id="rId7" Type="http://schemas.microsoft.com/office/2007/relationships/hdphoto" Target="../media/hdphoto4.wd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openxmlformats.org/officeDocument/2006/relationships/image" Target="../media/image1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webp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18" Type="http://schemas.openxmlformats.org/officeDocument/2006/relationships/image" Target="../media/image28.svg"/><Relationship Id="rId3" Type="http://schemas.openxmlformats.org/officeDocument/2006/relationships/image" Target="../media/image1.png"/><Relationship Id="rId21" Type="http://schemas.openxmlformats.org/officeDocument/2006/relationships/image" Target="../media/image31.png"/><Relationship Id="rId7" Type="http://schemas.openxmlformats.org/officeDocument/2006/relationships/image" Target="../media/image18.svg"/><Relationship Id="rId12" Type="http://schemas.openxmlformats.org/officeDocument/2006/relationships/image" Target="../media/image23.svg"/><Relationship Id="rId17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26.svg"/><Relationship Id="rId20" Type="http://schemas.openxmlformats.org/officeDocument/2006/relationships/image" Target="../media/image30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3.png"/><Relationship Id="rId15" Type="http://schemas.openxmlformats.org/officeDocument/2006/relationships/image" Target="../media/image25.png"/><Relationship Id="rId10" Type="http://schemas.openxmlformats.org/officeDocument/2006/relationships/image" Target="../media/image21.png"/><Relationship Id="rId19" Type="http://schemas.openxmlformats.org/officeDocument/2006/relationships/image" Target="../media/image29.png"/><Relationship Id="rId4" Type="http://schemas.openxmlformats.org/officeDocument/2006/relationships/image" Target="../media/image2.png"/><Relationship Id="rId9" Type="http://schemas.openxmlformats.org/officeDocument/2006/relationships/image" Target="../media/image20.svg"/><Relationship Id="rId14" Type="http://schemas.microsoft.com/office/2007/relationships/hdphoto" Target="../media/hdphoto6.wdp"/><Relationship Id="rId22" Type="http://schemas.openxmlformats.org/officeDocument/2006/relationships/image" Target="../media/image32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E7A9CB-AFC5-E067-E22E-94E3F87EDB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7C5F2F5F-E9BF-767F-DA94-0727B4C9BB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>
            <a:extLst>
              <a:ext uri="{FF2B5EF4-FFF2-40B4-BE49-F238E27FC236}">
                <a16:creationId xmlns:a16="http://schemas.microsoft.com/office/drawing/2014/main" id="{2ED24299-7286-A310-458E-28EA4F427A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571500"/>
          </a:xfrm>
          <a:prstGeom prst="rect">
            <a:avLst/>
          </a:prstGeom>
        </p:spPr>
      </p:pic>
      <p:pic>
        <p:nvPicPr>
          <p:cNvPr id="16" name="Image 14" descr="preencoded.png">
            <a:extLst>
              <a:ext uri="{FF2B5EF4-FFF2-40B4-BE49-F238E27FC236}">
                <a16:creationId xmlns:a16="http://schemas.microsoft.com/office/drawing/2014/main" id="{4EECB36F-F1C6-12E4-3842-B53F4E6458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800850"/>
            <a:ext cx="12192000" cy="57150"/>
          </a:xfrm>
          <a:prstGeom prst="rect">
            <a:avLst/>
          </a:prstGeom>
        </p:spPr>
      </p:pic>
      <p:pic>
        <p:nvPicPr>
          <p:cNvPr id="30" name="Image 3" descr="preencoded.png">
            <a:extLst>
              <a:ext uri="{FF2B5EF4-FFF2-40B4-BE49-F238E27FC236}">
                <a16:creationId xmlns:a16="http://schemas.microsoft.com/office/drawing/2014/main" id="{EBA8F993-7F35-E0A7-4DB8-B1DE249924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64210" y="3707558"/>
            <a:ext cx="1828800" cy="57150"/>
          </a:xfrm>
          <a:prstGeom prst="rect">
            <a:avLst/>
          </a:prstGeom>
        </p:spPr>
      </p:pic>
      <p:sp>
        <p:nvSpPr>
          <p:cNvPr id="31" name="Text 0">
            <a:extLst>
              <a:ext uri="{FF2B5EF4-FFF2-40B4-BE49-F238E27FC236}">
                <a16:creationId xmlns:a16="http://schemas.microsoft.com/office/drawing/2014/main" id="{455A5BB5-F48F-FB43-61B1-2141153EA3F5}"/>
              </a:ext>
            </a:extLst>
          </p:cNvPr>
          <p:cNvSpPr/>
          <p:nvPr/>
        </p:nvSpPr>
        <p:spPr>
          <a:xfrm>
            <a:off x="1742735" y="2672054"/>
            <a:ext cx="8071902" cy="959304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4500"/>
              </a:lnSpc>
              <a:buNone/>
            </a:pPr>
            <a:r>
              <a:rPr lang="en-US" sz="66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1. </a:t>
            </a:r>
            <a:r>
              <a:rPr lang="ko-KR" altLang="en-US" sz="66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팀 소개</a:t>
            </a:r>
            <a:endParaRPr lang="en-US" sz="6600" dirty="0"/>
          </a:p>
        </p:txBody>
      </p:sp>
      <p:sp>
        <p:nvSpPr>
          <p:cNvPr id="32" name="Text 3">
            <a:extLst>
              <a:ext uri="{FF2B5EF4-FFF2-40B4-BE49-F238E27FC236}">
                <a16:creationId xmlns:a16="http://schemas.microsoft.com/office/drawing/2014/main" id="{6A4931F4-B3BC-6300-E399-BB147C828997}"/>
              </a:ext>
            </a:extLst>
          </p:cNvPr>
          <p:cNvSpPr/>
          <p:nvPr/>
        </p:nvSpPr>
        <p:spPr>
          <a:xfrm>
            <a:off x="3666837" y="4033427"/>
            <a:ext cx="4223547" cy="32001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1486" dirty="0">
                <a:solidFill>
                  <a:srgbClr val="555555"/>
                </a:solidFill>
              </a:rPr>
              <a:t>3M-BMS 팀의 구성원과 팀명의 의미를 소개합니다.</a:t>
            </a:r>
            <a:endParaRPr lang="en-US" sz="1486" dirty="0"/>
          </a:p>
        </p:txBody>
      </p:sp>
      <p:sp>
        <p:nvSpPr>
          <p:cNvPr id="6" name="Text 0">
            <a:extLst>
              <a:ext uri="{FF2B5EF4-FFF2-40B4-BE49-F238E27FC236}">
                <a16:creationId xmlns:a16="http://schemas.microsoft.com/office/drawing/2014/main" id="{BB72CD87-0DDF-07DD-30ED-345212E61C6B}"/>
              </a:ext>
            </a:extLst>
          </p:cNvPr>
          <p:cNvSpPr/>
          <p:nvPr/>
        </p:nvSpPr>
        <p:spPr>
          <a:xfrm>
            <a:off x="685800" y="1961285"/>
            <a:ext cx="2981037" cy="959304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4500"/>
              </a:lnSpc>
              <a:buNone/>
            </a:pPr>
            <a:r>
              <a:rPr lang="en-US" sz="8000" b="1" dirty="0">
                <a:solidFill>
                  <a:schemeClr val="bg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HDM</a:t>
            </a:r>
            <a:endParaRPr lang="en-US" sz="8000" dirty="0">
              <a:solidFill>
                <a:schemeClr val="bg1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6B01BF1-5A01-8F69-90AD-45628F1C6E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6352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BFA703-AD55-A680-BAAF-B48D01D393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F407C6A2-FD2B-AF00-A675-DFC815691F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>
            <a:extLst>
              <a:ext uri="{FF2B5EF4-FFF2-40B4-BE49-F238E27FC236}">
                <a16:creationId xmlns:a16="http://schemas.microsoft.com/office/drawing/2014/main" id="{C56A0453-FD3E-C730-F159-92563BD312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571500"/>
          </a:xfrm>
          <a:prstGeom prst="rect">
            <a:avLst/>
          </a:prstGeom>
        </p:spPr>
      </p:pic>
      <p:pic>
        <p:nvPicPr>
          <p:cNvPr id="16" name="Image 14" descr="preencoded.png">
            <a:extLst>
              <a:ext uri="{FF2B5EF4-FFF2-40B4-BE49-F238E27FC236}">
                <a16:creationId xmlns:a16="http://schemas.microsoft.com/office/drawing/2014/main" id="{5AF7F720-757F-487D-65B2-24146E30F8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800850"/>
            <a:ext cx="12192000" cy="5715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FF674C10-4DB6-2A51-ACDE-F5B0F185956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F374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6E21134-41AB-4BA4-AB60-E4BF896DBEF9}"/>
              </a:ext>
            </a:extLst>
          </p:cNvPr>
          <p:cNvSpPr/>
          <p:nvPr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rgbClr val="29476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 0">
            <a:extLst>
              <a:ext uri="{FF2B5EF4-FFF2-40B4-BE49-F238E27FC236}">
                <a16:creationId xmlns:a16="http://schemas.microsoft.com/office/drawing/2014/main" id="{A9D72073-ADC7-24A7-CB4D-04908B721656}"/>
              </a:ext>
            </a:extLst>
          </p:cNvPr>
          <p:cNvSpPr/>
          <p:nvPr/>
        </p:nvSpPr>
        <p:spPr>
          <a:xfrm>
            <a:off x="152399" y="238125"/>
            <a:ext cx="7526868" cy="44767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b"/>
          <a:lstStyle/>
          <a:p>
            <a:pPr marL="0" indent="0">
              <a:lnSpc>
                <a:spcPts val="2700"/>
              </a:lnSpc>
              <a:buNone/>
            </a:pPr>
            <a:r>
              <a:rPr lang="en-US" sz="48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</a:rPr>
              <a:t> </a:t>
            </a:r>
            <a:r>
              <a:rPr lang="en-US" sz="40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</a:rPr>
              <a:t>4</a:t>
            </a:r>
            <a:r>
              <a:rPr lang="en-US" altLang="ko-KR" sz="40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</a:rPr>
              <a:t>. </a:t>
            </a:r>
            <a:r>
              <a:rPr lang="ko-KR" altLang="en-US" sz="36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</a:rPr>
              <a:t>시스템 구현 </a:t>
            </a:r>
            <a:r>
              <a:rPr lang="en-US" altLang="ko-KR" sz="28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</a:rPr>
              <a:t>– </a:t>
            </a:r>
            <a:r>
              <a:rPr lang="ko-KR" altLang="en-US" sz="28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</a:rPr>
              <a:t>시연</a:t>
            </a:r>
            <a:endParaRPr lang="en-US" sz="4000" dirty="0"/>
          </a:p>
        </p:txBody>
      </p:sp>
      <p:pic>
        <p:nvPicPr>
          <p:cNvPr id="7" name="Image 2" descr="preencoded.png">
            <a:extLst>
              <a:ext uri="{FF2B5EF4-FFF2-40B4-BE49-F238E27FC236}">
                <a16:creationId xmlns:a16="http://schemas.microsoft.com/office/drawing/2014/main" id="{23530F71-FA11-BF01-0859-0B7F1CBD48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6653" y="1481137"/>
            <a:ext cx="6766471" cy="4410075"/>
          </a:xfrm>
          <a:prstGeom prst="rect">
            <a:avLst/>
          </a:prstGeom>
        </p:spPr>
      </p:pic>
      <p:sp>
        <p:nvSpPr>
          <p:cNvPr id="8" name="Text 3">
            <a:extLst>
              <a:ext uri="{FF2B5EF4-FFF2-40B4-BE49-F238E27FC236}">
                <a16:creationId xmlns:a16="http://schemas.microsoft.com/office/drawing/2014/main" id="{C3C428A7-E82F-D26B-73B4-36A02223FC1C}"/>
              </a:ext>
            </a:extLst>
          </p:cNvPr>
          <p:cNvSpPr/>
          <p:nvPr/>
        </p:nvSpPr>
        <p:spPr>
          <a:xfrm>
            <a:off x="7420567" y="1275817"/>
            <a:ext cx="443478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chemeClr val="bg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주요 기능 시연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1DA2076F-D6FC-1097-EF9D-F816B70BA540}"/>
              </a:ext>
            </a:extLst>
          </p:cNvPr>
          <p:cNvSpPr/>
          <p:nvPr/>
        </p:nvSpPr>
        <p:spPr>
          <a:xfrm>
            <a:off x="7231186" y="1638297"/>
            <a:ext cx="4512081" cy="1327150"/>
          </a:xfrm>
          <a:prstGeom prst="roundRect">
            <a:avLst/>
          </a:prstGeom>
          <a:solidFill>
            <a:srgbClr val="2E4D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ko-KR" altLang="en-US" b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탄소 배출량 계산</a:t>
            </a:r>
          </a:p>
          <a:p>
            <a:r>
              <a:rPr lang="ko-KR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endParaRPr lang="en-US" altLang="ko-KR" sz="1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ko-KR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연료 종류</a:t>
            </a:r>
            <a:r>
              <a:rPr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이동거리</a:t>
            </a:r>
            <a:r>
              <a:rPr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차량 성능에 따라 정확한 배출량 계산</a:t>
            </a:r>
            <a:endParaRPr lang="en-US" altLang="ko-KR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62731124-ABBE-93EA-1EBD-07834F22D7F9}"/>
              </a:ext>
            </a:extLst>
          </p:cNvPr>
          <p:cNvSpPr/>
          <p:nvPr/>
        </p:nvSpPr>
        <p:spPr>
          <a:xfrm>
            <a:off x="7231186" y="4466164"/>
            <a:ext cx="4512081" cy="1327150"/>
          </a:xfrm>
          <a:prstGeom prst="roundRect">
            <a:avLst/>
          </a:prstGeom>
          <a:solidFill>
            <a:srgbClr val="2E4D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b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검색 및 필터링</a:t>
            </a:r>
          </a:p>
          <a:p>
            <a:r>
              <a:rPr lang="ko-KR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  <a:endParaRPr lang="en-US" altLang="ko-KR" sz="1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ko-KR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기간</a:t>
            </a:r>
            <a:r>
              <a:rPr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차량</a:t>
            </a:r>
            <a:r>
              <a:rPr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유형</a:t>
            </a:r>
            <a:r>
              <a:rPr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운행 목적별 데이터 검색 및 필터링</a:t>
            </a:r>
            <a:endParaRPr lang="en-US" altLang="ko-KR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B403CED2-01E4-3B7B-1B86-72835B37D967}"/>
              </a:ext>
            </a:extLst>
          </p:cNvPr>
          <p:cNvSpPr/>
          <p:nvPr/>
        </p:nvSpPr>
        <p:spPr>
          <a:xfrm>
            <a:off x="7231185" y="3047997"/>
            <a:ext cx="4512081" cy="1327150"/>
          </a:xfrm>
          <a:prstGeom prst="roundRect">
            <a:avLst/>
          </a:prstGeom>
          <a:solidFill>
            <a:srgbClr val="2E4D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ko-KR" altLang="en-US" b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데이터 시각화</a:t>
            </a:r>
          </a:p>
          <a:p>
            <a:r>
              <a:rPr lang="ko-KR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endParaRPr lang="en-US" altLang="ko-KR" sz="1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ko-KR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차량 유형</a:t>
            </a:r>
            <a:r>
              <a:rPr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운행 목적별로 분류 탄소 배출량 시각화</a:t>
            </a:r>
            <a:endParaRPr lang="en-US" altLang="ko-KR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80477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5CCD55-4ACE-1FB5-9E8F-D731BE0889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AB508D21-C6EE-739C-D48E-44FB91EA76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>
            <a:extLst>
              <a:ext uri="{FF2B5EF4-FFF2-40B4-BE49-F238E27FC236}">
                <a16:creationId xmlns:a16="http://schemas.microsoft.com/office/drawing/2014/main" id="{43CCC244-B53F-02E5-8C69-EBD108B724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571500"/>
          </a:xfrm>
          <a:prstGeom prst="rect">
            <a:avLst/>
          </a:prstGeom>
        </p:spPr>
      </p:pic>
      <p:pic>
        <p:nvPicPr>
          <p:cNvPr id="16" name="Image 14" descr="preencoded.png">
            <a:extLst>
              <a:ext uri="{FF2B5EF4-FFF2-40B4-BE49-F238E27FC236}">
                <a16:creationId xmlns:a16="http://schemas.microsoft.com/office/drawing/2014/main" id="{253DC1C2-268A-A7CB-796F-7640CE658D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800850"/>
            <a:ext cx="12192000" cy="5715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171B2F7-79E4-9C1A-ED4C-243D22EE5EB4}"/>
              </a:ext>
            </a:extLst>
          </p:cNvPr>
          <p:cNvSpPr/>
          <p:nvPr/>
        </p:nvSpPr>
        <p:spPr>
          <a:xfrm>
            <a:off x="-9525" y="0"/>
            <a:ext cx="12192000" cy="6858000"/>
          </a:xfrm>
          <a:prstGeom prst="rect">
            <a:avLst/>
          </a:prstGeom>
          <a:solidFill>
            <a:srgbClr val="2F374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57CABBB-8408-5E18-7B4C-C3B329485517}"/>
              </a:ext>
            </a:extLst>
          </p:cNvPr>
          <p:cNvSpPr/>
          <p:nvPr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rgbClr val="29476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 0">
            <a:extLst>
              <a:ext uri="{FF2B5EF4-FFF2-40B4-BE49-F238E27FC236}">
                <a16:creationId xmlns:a16="http://schemas.microsoft.com/office/drawing/2014/main" id="{09065772-ACDF-4F71-D701-27932EA80A93}"/>
              </a:ext>
            </a:extLst>
          </p:cNvPr>
          <p:cNvSpPr/>
          <p:nvPr/>
        </p:nvSpPr>
        <p:spPr>
          <a:xfrm>
            <a:off x="152399" y="238125"/>
            <a:ext cx="7526868" cy="44767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b"/>
          <a:lstStyle/>
          <a:p>
            <a:pPr marL="0" indent="0">
              <a:lnSpc>
                <a:spcPts val="2700"/>
              </a:lnSpc>
              <a:buNone/>
            </a:pPr>
            <a:r>
              <a:rPr lang="en-US" sz="48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</a:rPr>
              <a:t> </a:t>
            </a:r>
            <a:r>
              <a:rPr lang="en-US" sz="40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</a:rPr>
              <a:t>5</a:t>
            </a:r>
            <a:r>
              <a:rPr lang="en-US" altLang="ko-KR" sz="40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</a:rPr>
              <a:t>. </a:t>
            </a:r>
            <a:r>
              <a:rPr lang="ko-KR" altLang="en-US" sz="36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</a:rPr>
              <a:t>기대 효과 및 발전 방향</a:t>
            </a:r>
            <a:endParaRPr lang="en-US" sz="4000" dirty="0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FF9A3B9C-E889-3ACE-BE06-AC79A3CE2A4C}"/>
              </a:ext>
            </a:extLst>
          </p:cNvPr>
          <p:cNvSpPr/>
          <p:nvPr/>
        </p:nvSpPr>
        <p:spPr>
          <a:xfrm>
            <a:off x="855283" y="1251479"/>
            <a:ext cx="3628130" cy="2130773"/>
          </a:xfrm>
          <a:prstGeom prst="roundRect">
            <a:avLst>
              <a:gd name="adj" fmla="val 32710"/>
            </a:avLst>
          </a:prstGeom>
          <a:solidFill>
            <a:srgbClr val="2E4D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  탄소 배출량 시각화</a:t>
            </a:r>
          </a:p>
          <a:p>
            <a:endParaRPr lang="en-US" altLang="ko-KR" sz="1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ko-KR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ko-KR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직관적인 시각화</a:t>
            </a:r>
            <a:endParaRPr lang="en-US" altLang="ko-KR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ko-KR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ko-KR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ko-KR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기업 차원의 명확한 감축 목표 설정</a:t>
            </a:r>
            <a:endParaRPr lang="en-US" altLang="ko-KR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ko-KR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ko-KR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ko-KR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목표</a:t>
            </a:r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ko-KR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실적 비교와 추세 분석이 용이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DB2A57B5-70C6-F8FE-E115-EEBB943D12D5}"/>
              </a:ext>
            </a:extLst>
          </p:cNvPr>
          <p:cNvSpPr/>
          <p:nvPr/>
        </p:nvSpPr>
        <p:spPr>
          <a:xfrm>
            <a:off x="4414861" y="1232235"/>
            <a:ext cx="3628130" cy="2130773"/>
          </a:xfrm>
          <a:prstGeom prst="roundRect">
            <a:avLst>
              <a:gd name="adj" fmla="val 29932"/>
            </a:avLst>
          </a:prstGeom>
          <a:solidFill>
            <a:srgbClr val="2E4D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ESG </a:t>
            </a:r>
            <a:r>
              <a:rPr lang="ko-KR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및 탄소규제 준비 대응</a:t>
            </a:r>
          </a:p>
          <a:p>
            <a:endParaRPr lang="en-US" altLang="ko-KR" sz="1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ko-KR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  <a:r>
              <a:rPr lang="ko-KR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향후 </a:t>
            </a:r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ESG </a:t>
            </a:r>
            <a:r>
              <a:rPr lang="ko-KR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요구에 </a:t>
            </a:r>
            <a:r>
              <a:rPr lang="ko-KR" alt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선제적</a:t>
            </a:r>
            <a:r>
              <a:rPr lang="ko-KR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대응 기반</a:t>
            </a:r>
            <a:endParaRPr lang="en-US" altLang="ko-KR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ko-KR" alt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ko-KR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  <a:r>
              <a:rPr lang="ko-KR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정책 변화에 신속한 적응 구조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16D0B91E-862D-3441-A93C-2A9CF5698B38}"/>
              </a:ext>
            </a:extLst>
          </p:cNvPr>
          <p:cNvSpPr/>
          <p:nvPr/>
        </p:nvSpPr>
        <p:spPr>
          <a:xfrm>
            <a:off x="7974439" y="1232235"/>
            <a:ext cx="3628130" cy="2130773"/>
          </a:xfrm>
          <a:prstGeom prst="roundRect">
            <a:avLst>
              <a:gd name="adj" fmla="val 32119"/>
            </a:avLst>
          </a:prstGeom>
          <a:solidFill>
            <a:srgbClr val="2E4D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  국제 인증 지원</a:t>
            </a:r>
          </a:p>
          <a:p>
            <a:endParaRPr lang="en-US" altLang="ko-KR" sz="1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ISO 14064, CDP </a:t>
            </a:r>
            <a:r>
              <a:rPr lang="ko-KR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등 국제 환경 인증 </a:t>
            </a:r>
            <a:endParaRPr lang="en-US" altLang="ko-KR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ko-KR" sz="1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ko-KR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  <a:r>
              <a:rPr lang="ko-KR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글로벌 기준에 부합하는 관리 체계</a:t>
            </a:r>
          </a:p>
        </p:txBody>
      </p:sp>
      <p:sp>
        <p:nvSpPr>
          <p:cNvPr id="11" name="Text 2">
            <a:extLst>
              <a:ext uri="{FF2B5EF4-FFF2-40B4-BE49-F238E27FC236}">
                <a16:creationId xmlns:a16="http://schemas.microsoft.com/office/drawing/2014/main" id="{FA76FC3B-DA22-7242-13A6-95DC29F53B5B}"/>
              </a:ext>
            </a:extLst>
          </p:cNvPr>
          <p:cNvSpPr/>
          <p:nvPr/>
        </p:nvSpPr>
        <p:spPr>
          <a:xfrm>
            <a:off x="810833" y="951134"/>
            <a:ext cx="4285042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ko-KR" altLang="en-US" sz="2400" b="1" dirty="0">
                <a:solidFill>
                  <a:srgbClr val="92D05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기대효과</a:t>
            </a:r>
            <a:endParaRPr lang="en-US" sz="2400" dirty="0">
              <a:solidFill>
                <a:srgbClr val="92D050"/>
              </a:solidFill>
            </a:endParaRPr>
          </a:p>
        </p:txBody>
      </p:sp>
      <p:sp>
        <p:nvSpPr>
          <p:cNvPr id="12" name="Text 2">
            <a:extLst>
              <a:ext uri="{FF2B5EF4-FFF2-40B4-BE49-F238E27FC236}">
                <a16:creationId xmlns:a16="http://schemas.microsoft.com/office/drawing/2014/main" id="{F4C29D75-8756-01C5-EA9A-500490DCFF18}"/>
              </a:ext>
            </a:extLst>
          </p:cNvPr>
          <p:cNvSpPr/>
          <p:nvPr/>
        </p:nvSpPr>
        <p:spPr>
          <a:xfrm>
            <a:off x="810833" y="3729942"/>
            <a:ext cx="4285042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ko-KR" altLang="en-US" sz="2400" b="1" dirty="0">
                <a:solidFill>
                  <a:srgbClr val="92D050"/>
                </a:solidFill>
                <a:latin typeface="ui-sans-serif" pitchFamily="34" charset="0"/>
              </a:rPr>
              <a:t>발전방향</a:t>
            </a:r>
            <a:endParaRPr lang="en-US" sz="2400" dirty="0">
              <a:solidFill>
                <a:srgbClr val="92D050"/>
              </a:solidFill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6E8C81E2-CB15-8A7F-61DB-7B58045044BE}"/>
              </a:ext>
            </a:extLst>
          </p:cNvPr>
          <p:cNvSpPr/>
          <p:nvPr/>
        </p:nvSpPr>
        <p:spPr>
          <a:xfrm>
            <a:off x="812800" y="4114273"/>
            <a:ext cx="3741761" cy="2115373"/>
          </a:xfrm>
          <a:prstGeom prst="roundRect">
            <a:avLst/>
          </a:prstGeom>
          <a:solidFill>
            <a:srgbClr val="2E4D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  배출량 기반 예측 모델 </a:t>
            </a:r>
          </a:p>
          <a:p>
            <a:endParaRPr lang="en-US" altLang="ko-KR" sz="1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ko-KR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  향후 추세를 예측할 수 있는 </a:t>
            </a:r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AI </a:t>
            </a:r>
            <a:r>
              <a:rPr lang="ko-KR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모델 </a:t>
            </a:r>
            <a:endParaRPr lang="en-US" altLang="ko-KR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ko-KR" alt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ko-KR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  단</a:t>
            </a:r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ko-KR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장기 예측 </a:t>
            </a:r>
            <a:endParaRPr lang="en-US" altLang="ko-KR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ko-KR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ko-KR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  비정상적 배출량 패턴 감지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8454F759-2D8A-9B4E-AC48-774E7B756FE8}"/>
              </a:ext>
            </a:extLst>
          </p:cNvPr>
          <p:cNvSpPr/>
          <p:nvPr/>
        </p:nvSpPr>
        <p:spPr>
          <a:xfrm>
            <a:off x="7878742" y="4091499"/>
            <a:ext cx="3741758" cy="2130773"/>
          </a:xfrm>
          <a:prstGeom prst="roundRect">
            <a:avLst/>
          </a:prstGeom>
          <a:solidFill>
            <a:srgbClr val="2E4D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  경쟁력 강화</a:t>
            </a:r>
          </a:p>
          <a:p>
            <a:endParaRPr lang="en-US" altLang="ko-KR" sz="1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ko-KR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  자체 이니셔티브 달성으로 경쟁력 강화</a:t>
            </a:r>
            <a:endParaRPr lang="en-US" altLang="ko-KR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ko-KR" sz="1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ko-KR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  신규 고객 유치 및 고객 평가 기여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C4B59C3E-4140-EF4C-9ABA-A2BBAD47FA85}"/>
              </a:ext>
            </a:extLst>
          </p:cNvPr>
          <p:cNvSpPr/>
          <p:nvPr/>
        </p:nvSpPr>
        <p:spPr>
          <a:xfrm>
            <a:off x="4347494" y="4128435"/>
            <a:ext cx="3741758" cy="2093837"/>
          </a:xfrm>
          <a:prstGeom prst="roundRect">
            <a:avLst/>
          </a:prstGeom>
          <a:solidFill>
            <a:srgbClr val="2E4D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  탄소 배출 시스템 고도화</a:t>
            </a:r>
            <a:endParaRPr lang="en-US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ko-KR" sz="1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ko-KR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  타 시스템과 연계 </a:t>
            </a:r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API </a:t>
            </a:r>
            <a:r>
              <a:rPr lang="ko-KR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개발 </a:t>
            </a:r>
            <a:endParaRPr lang="en-US" altLang="ko-KR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ko-KR" alt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   Scope 1, 2, 3 </a:t>
            </a:r>
            <a:r>
              <a:rPr lang="ko-KR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통합 관리체계 기반 구축 </a:t>
            </a:r>
            <a:endParaRPr lang="en-US" altLang="ko-KR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ko-KR" sz="1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ko-KR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  <a:r>
              <a:rPr lang="ko-KR" alt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증적</a:t>
            </a:r>
            <a:r>
              <a:rPr lang="ko-KR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자료 활용</a:t>
            </a:r>
          </a:p>
        </p:txBody>
      </p:sp>
    </p:spTree>
    <p:extLst>
      <p:ext uri="{BB962C8B-B14F-4D97-AF65-F5344CB8AC3E}">
        <p14:creationId xmlns:p14="http://schemas.microsoft.com/office/powerpoint/2010/main" val="29254585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97BEA1-78AD-A29F-06F8-2421FAFFB4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E6825311-20D4-2BA2-39C7-5F4A17F28A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>
            <a:extLst>
              <a:ext uri="{FF2B5EF4-FFF2-40B4-BE49-F238E27FC236}">
                <a16:creationId xmlns:a16="http://schemas.microsoft.com/office/drawing/2014/main" id="{1D3B2530-B831-0D1F-DCBC-4711BA5561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571500"/>
          </a:xfrm>
          <a:prstGeom prst="rect">
            <a:avLst/>
          </a:prstGeom>
        </p:spPr>
      </p:pic>
      <p:pic>
        <p:nvPicPr>
          <p:cNvPr id="16" name="Image 14" descr="preencoded.png">
            <a:extLst>
              <a:ext uri="{FF2B5EF4-FFF2-40B4-BE49-F238E27FC236}">
                <a16:creationId xmlns:a16="http://schemas.microsoft.com/office/drawing/2014/main" id="{2CFEAA26-58AE-EF95-F64B-358BC9FFB3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800850"/>
            <a:ext cx="12192000" cy="5715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134045BA-29B9-53EE-658B-E5E5972CC2B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F374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17A63EA-EE8E-5442-18B6-A7274C410662}"/>
              </a:ext>
            </a:extLst>
          </p:cNvPr>
          <p:cNvSpPr/>
          <p:nvPr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rgbClr val="29476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 0">
            <a:extLst>
              <a:ext uri="{FF2B5EF4-FFF2-40B4-BE49-F238E27FC236}">
                <a16:creationId xmlns:a16="http://schemas.microsoft.com/office/drawing/2014/main" id="{DA3D6D55-96D5-F405-D840-82F3E696E0D8}"/>
              </a:ext>
            </a:extLst>
          </p:cNvPr>
          <p:cNvSpPr/>
          <p:nvPr/>
        </p:nvSpPr>
        <p:spPr>
          <a:xfrm>
            <a:off x="152399" y="238125"/>
            <a:ext cx="7526868" cy="44767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b"/>
          <a:lstStyle/>
          <a:p>
            <a:pPr marL="0" indent="0">
              <a:lnSpc>
                <a:spcPts val="2700"/>
              </a:lnSpc>
              <a:buNone/>
            </a:pPr>
            <a:r>
              <a:rPr lang="en-US" sz="48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</a:rPr>
              <a:t> </a:t>
            </a:r>
            <a:r>
              <a:rPr lang="en-US" sz="40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</a:rPr>
              <a:t>6</a:t>
            </a:r>
            <a:r>
              <a:rPr lang="en-US" altLang="ko-KR" sz="40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</a:rPr>
              <a:t>. </a:t>
            </a:r>
            <a:r>
              <a:rPr lang="ko-KR" altLang="en-US" sz="36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</a:rPr>
              <a:t>마무리</a:t>
            </a:r>
            <a:endParaRPr lang="en-US" sz="4000" dirty="0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1C85DF72-14DE-CB8A-4812-1538B4234FB2}"/>
              </a:ext>
            </a:extLst>
          </p:cNvPr>
          <p:cNvSpPr/>
          <p:nvPr/>
        </p:nvSpPr>
        <p:spPr>
          <a:xfrm>
            <a:off x="2204659" y="1866787"/>
            <a:ext cx="1514470" cy="325966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2000" b="1" dirty="0" err="1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ui-sans-serif" pitchFamily="34" charset="-120"/>
              </a:rPr>
              <a:t>팀장</a:t>
            </a:r>
            <a:r>
              <a:rPr lang="en-US" sz="2000" b="1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ui-sans-serif" pitchFamily="34" charset="-120"/>
              </a:rPr>
              <a:t> - </a:t>
            </a:r>
            <a:r>
              <a:rPr lang="ko-KR" altLang="en-US" sz="2000" b="1" dirty="0" err="1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ui-sans-serif" pitchFamily="34" charset="-120"/>
              </a:rPr>
              <a:t>류민우</a:t>
            </a:r>
            <a:endParaRPr lang="en-US" sz="2000" dirty="0">
              <a:solidFill>
                <a:schemeClr val="bg1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0A2ACF1-66DF-51A5-AE97-B7066C75E48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43293" y="832921"/>
            <a:ext cx="1847844" cy="1610002"/>
          </a:xfrm>
          <a:prstGeom prst="rect">
            <a:avLst/>
          </a:prstGeom>
        </p:spPr>
      </p:pic>
      <p:sp>
        <p:nvSpPr>
          <p:cNvPr id="8" name="Text 6">
            <a:extLst>
              <a:ext uri="{FF2B5EF4-FFF2-40B4-BE49-F238E27FC236}">
                <a16:creationId xmlns:a16="http://schemas.microsoft.com/office/drawing/2014/main" id="{3808CCDD-94A0-750E-7835-3FD94C611718}"/>
              </a:ext>
            </a:extLst>
          </p:cNvPr>
          <p:cNvSpPr/>
          <p:nvPr/>
        </p:nvSpPr>
        <p:spPr>
          <a:xfrm>
            <a:off x="5788582" y="1831338"/>
            <a:ext cx="1707801" cy="325966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2000" b="1" dirty="0" err="1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ui-sans-serif" pitchFamily="34" charset="-120"/>
              </a:rPr>
              <a:t>팀원</a:t>
            </a:r>
            <a:r>
              <a:rPr lang="en-US" sz="2000" b="1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ui-sans-serif" pitchFamily="34" charset="-120"/>
              </a:rPr>
              <a:t> - </a:t>
            </a:r>
            <a:r>
              <a:rPr lang="ko-KR" altLang="en-US" sz="2000" b="1" dirty="0" err="1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ui-sans-serif" pitchFamily="34" charset="-120"/>
              </a:rPr>
              <a:t>김억근</a:t>
            </a:r>
            <a:endParaRPr lang="en-US" sz="2000" dirty="0">
              <a:solidFill>
                <a:schemeClr val="bg1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15D63FE-0A15-90FB-3C06-3F3211DF81A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39437" y="972622"/>
            <a:ext cx="1646594" cy="1463639"/>
          </a:xfrm>
          <a:prstGeom prst="rect">
            <a:avLst/>
          </a:prstGeom>
        </p:spPr>
      </p:pic>
      <p:sp>
        <p:nvSpPr>
          <p:cNvPr id="12" name="Text 9">
            <a:extLst>
              <a:ext uri="{FF2B5EF4-FFF2-40B4-BE49-F238E27FC236}">
                <a16:creationId xmlns:a16="http://schemas.microsoft.com/office/drawing/2014/main" id="{4E1B13B6-A0C6-FCE4-861D-4DBCC317EF66}"/>
              </a:ext>
            </a:extLst>
          </p:cNvPr>
          <p:cNvSpPr/>
          <p:nvPr/>
        </p:nvSpPr>
        <p:spPr>
          <a:xfrm>
            <a:off x="9289619" y="1802348"/>
            <a:ext cx="1567914" cy="325966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2000" b="1" dirty="0" err="1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ui-sans-serif" pitchFamily="34" charset="-120"/>
              </a:rPr>
              <a:t>팀원</a:t>
            </a:r>
            <a:r>
              <a:rPr lang="en-US" sz="2000" b="1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ui-sans-serif" pitchFamily="34" charset="-120"/>
              </a:rPr>
              <a:t> - </a:t>
            </a:r>
            <a:r>
              <a:rPr lang="ko-KR" altLang="en-US" sz="2000" b="1" dirty="0" err="1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ui-sans-serif" pitchFamily="34" charset="-120"/>
              </a:rPr>
              <a:t>홍석민</a:t>
            </a:r>
            <a:endParaRPr lang="en-US" sz="2000" dirty="0">
              <a:solidFill>
                <a:schemeClr val="bg1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20EF7E8C-0FF2-B17A-1187-F03ACB8374D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>
                        <a14:foregroundMark x1="46078" y1="35870" x2="56863" y2="66304"/>
                        <a14:foregroundMark x1="70588" y1="35870" x2="61765" y2="73913"/>
                        <a14:foregroundMark x1="78431" y1="58696" x2="78431" y2="58696"/>
                        <a14:foregroundMark x1="28431" y1="58696" x2="28431" y2="58696"/>
                      </a14:backgroundRemoval>
                    </a14:imgEffect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679267" y="809625"/>
            <a:ext cx="1866140" cy="1683185"/>
          </a:xfrm>
          <a:prstGeom prst="rect">
            <a:avLst/>
          </a:prstGeom>
        </p:spPr>
      </p:pic>
      <p:sp>
        <p:nvSpPr>
          <p:cNvPr id="14" name="말풍선: 사각형 13">
            <a:extLst>
              <a:ext uri="{FF2B5EF4-FFF2-40B4-BE49-F238E27FC236}">
                <a16:creationId xmlns:a16="http://schemas.microsoft.com/office/drawing/2014/main" id="{40C5A19C-466B-F1EA-7833-A51C6A7EA547}"/>
              </a:ext>
            </a:extLst>
          </p:cNvPr>
          <p:cNvSpPr/>
          <p:nvPr/>
        </p:nvSpPr>
        <p:spPr>
          <a:xfrm>
            <a:off x="609602" y="2678950"/>
            <a:ext cx="3793062" cy="1710727"/>
          </a:xfrm>
          <a:prstGeom prst="wedgeRectCallout">
            <a:avLst>
              <a:gd name="adj1" fmla="val -21883"/>
              <a:gd name="adj2" fmla="val -72030"/>
            </a:avLst>
          </a:prstGeom>
          <a:solidFill>
            <a:srgbClr val="29476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solidFill>
                  <a:srgbClr val="92D050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"</a:t>
            </a:r>
            <a:r>
              <a:rPr lang="ko-KR" altLang="en-US" sz="2400" dirty="0">
                <a:solidFill>
                  <a:srgbClr val="92D050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이해했나요</a:t>
            </a:r>
            <a:r>
              <a:rPr lang="en-US" altLang="ko-KR" sz="2400" dirty="0">
                <a:solidFill>
                  <a:srgbClr val="92D050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?“</a:t>
            </a:r>
            <a:r>
              <a:rPr lang="ko-KR" altLang="en-US" sz="16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라는 질문을 넘어 </a:t>
            </a:r>
            <a:r>
              <a:rPr lang="en-US" altLang="ko-KR" sz="16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"</a:t>
            </a:r>
            <a:r>
              <a:rPr lang="ko-KR" altLang="en-US" sz="16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어떻게 이해했는지</a:t>
            </a:r>
            <a:r>
              <a:rPr lang="en-US" altLang="ko-KR" sz="16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"</a:t>
            </a:r>
            <a:r>
              <a:rPr lang="ko-KR" altLang="en-US" sz="16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를 다시 확인하며</a:t>
            </a:r>
            <a:r>
              <a:rPr lang="en-US" altLang="ko-KR" sz="16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, </a:t>
            </a:r>
          </a:p>
          <a:p>
            <a:r>
              <a:rPr lang="ko-KR" altLang="en-US" sz="16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서로의 간극을 좁히는 진정한 소통의 가치를 배웠습니다</a:t>
            </a:r>
            <a:r>
              <a:rPr lang="en-US" altLang="ko-KR" sz="16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.</a:t>
            </a:r>
          </a:p>
        </p:txBody>
      </p:sp>
      <p:sp>
        <p:nvSpPr>
          <p:cNvPr id="15" name="말풍선: 사각형 14">
            <a:extLst>
              <a:ext uri="{FF2B5EF4-FFF2-40B4-BE49-F238E27FC236}">
                <a16:creationId xmlns:a16="http://schemas.microsoft.com/office/drawing/2014/main" id="{57BFD6E8-352A-1EEE-6FC9-08CC5490B6F4}"/>
              </a:ext>
            </a:extLst>
          </p:cNvPr>
          <p:cNvSpPr/>
          <p:nvPr/>
        </p:nvSpPr>
        <p:spPr>
          <a:xfrm>
            <a:off x="4428068" y="2678950"/>
            <a:ext cx="3564463" cy="1710727"/>
          </a:xfrm>
          <a:prstGeom prst="wedgeRectCallout">
            <a:avLst>
              <a:gd name="adj1" fmla="val -23724"/>
              <a:gd name="adj2" fmla="val -68132"/>
            </a:avLst>
          </a:prstGeom>
          <a:solidFill>
            <a:srgbClr val="29476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solidFill>
                  <a:srgbClr val="92D050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“</a:t>
            </a:r>
            <a:r>
              <a:rPr lang="ko-KR" altLang="en-US" sz="2400" dirty="0">
                <a:solidFill>
                  <a:srgbClr val="92D050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작동하는 코드</a:t>
            </a:r>
            <a:r>
              <a:rPr lang="en-US" altLang="ko-KR" sz="2400" dirty="0">
                <a:solidFill>
                  <a:srgbClr val="92D050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”</a:t>
            </a:r>
            <a:r>
              <a:rPr lang="ko-KR" altLang="en-US" sz="16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에 만족하지 않고</a:t>
            </a:r>
            <a:r>
              <a:rPr lang="en-US" altLang="ko-KR" sz="16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, </a:t>
            </a:r>
            <a:r>
              <a:rPr lang="ko-KR" altLang="en-US" sz="16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철저한 예외 처리를 통해 사용자가 </a:t>
            </a:r>
            <a:endParaRPr lang="en-US" altLang="ko-KR" sz="1600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  <a:p>
            <a:r>
              <a:rPr lang="ko-KR" altLang="en-US" sz="16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신뢰할 수 있는 </a:t>
            </a:r>
            <a:r>
              <a:rPr lang="en-US" altLang="ko-KR" sz="16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'</a:t>
            </a:r>
            <a:r>
              <a:rPr lang="ko-KR" altLang="en-US" sz="16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견고한 서비스</a:t>
            </a:r>
            <a:r>
              <a:rPr lang="en-US" altLang="ko-KR" sz="16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'</a:t>
            </a:r>
            <a:r>
              <a:rPr lang="ko-KR" altLang="en-US" sz="16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를 만드는</a:t>
            </a:r>
            <a:endParaRPr lang="en-US" altLang="ko-KR" sz="1600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  <a:p>
            <a:r>
              <a:rPr lang="ko-KR" altLang="en-US" sz="16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개발자로 도약했습니다</a:t>
            </a:r>
            <a:r>
              <a:rPr lang="en-US" altLang="ko-KR" sz="16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.</a:t>
            </a:r>
            <a:endParaRPr lang="ko-KR" altLang="en-US" sz="1600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sp>
        <p:nvSpPr>
          <p:cNvPr id="17" name="말풍선: 사각형 16">
            <a:extLst>
              <a:ext uri="{FF2B5EF4-FFF2-40B4-BE49-F238E27FC236}">
                <a16:creationId xmlns:a16="http://schemas.microsoft.com/office/drawing/2014/main" id="{57814E63-78D4-D9F2-9660-2770C371884C}"/>
              </a:ext>
            </a:extLst>
          </p:cNvPr>
          <p:cNvSpPr/>
          <p:nvPr/>
        </p:nvSpPr>
        <p:spPr>
          <a:xfrm>
            <a:off x="8017936" y="2678950"/>
            <a:ext cx="3564463" cy="1710727"/>
          </a:xfrm>
          <a:prstGeom prst="wedgeRectCallout">
            <a:avLst>
              <a:gd name="adj1" fmla="val -21586"/>
              <a:gd name="adj2" fmla="val -68132"/>
            </a:avLst>
          </a:prstGeom>
          <a:solidFill>
            <a:srgbClr val="29476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solidFill>
                  <a:srgbClr val="92D050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“</a:t>
            </a:r>
            <a:r>
              <a:rPr lang="ko-KR" altLang="en-US" sz="2400" dirty="0">
                <a:solidFill>
                  <a:srgbClr val="92D050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소통</a:t>
            </a:r>
            <a:r>
              <a:rPr lang="en-US" altLang="ko-KR" sz="2400" dirty="0">
                <a:solidFill>
                  <a:srgbClr val="92D050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”</a:t>
            </a:r>
          </a:p>
          <a:p>
            <a:r>
              <a:rPr lang="ko-KR" altLang="en-US" sz="16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기업과의 긴밀한 소통으로 </a:t>
            </a:r>
            <a:endParaRPr lang="en-US" altLang="ko-KR" sz="1600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  <a:p>
            <a:r>
              <a:rPr lang="ko-KR" altLang="en-US" sz="16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실무 피드백을 즉각 반영하여 </a:t>
            </a:r>
            <a:endParaRPr lang="en-US" altLang="ko-KR" sz="1600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  <a:p>
            <a:r>
              <a:rPr lang="ko-KR" altLang="en-US" sz="16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완성도를 높였고</a:t>
            </a:r>
            <a:r>
              <a:rPr lang="en-US" altLang="ko-KR" sz="16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, </a:t>
            </a:r>
            <a:r>
              <a:rPr lang="ko-KR" altLang="en-US" sz="16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책임감 있는 몰입으로</a:t>
            </a:r>
            <a:endParaRPr lang="en-US" altLang="ko-KR" sz="1600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  <a:p>
            <a:r>
              <a:rPr lang="ko-KR" altLang="en-US" sz="16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프로젝트에 깊이를 더했습니다</a:t>
            </a:r>
            <a:r>
              <a:rPr lang="en-US" altLang="ko-KR" sz="16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.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C902237-7AEB-8F8D-C321-1538AAA27A12}"/>
              </a:ext>
            </a:extLst>
          </p:cNvPr>
          <p:cNvSpPr/>
          <p:nvPr/>
        </p:nvSpPr>
        <p:spPr>
          <a:xfrm>
            <a:off x="2391137" y="4491363"/>
            <a:ext cx="8382000" cy="19596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ko-KR" altLang="en-US" sz="4000" dirty="0">
                <a:solidFill>
                  <a:srgbClr val="92D050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우리는</a:t>
            </a:r>
            <a:endParaRPr lang="en-US" altLang="ko-KR" sz="4000" dirty="0">
              <a:solidFill>
                <a:srgbClr val="92D050"/>
              </a:solidFill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  <a:p>
            <a:pPr lvl="1"/>
            <a:r>
              <a:rPr lang="ko-KR" altLang="en-US" sz="24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잠깐 동안 쓰고 버리는 프로그램이 아닌</a:t>
            </a:r>
            <a:r>
              <a:rPr lang="en-US" altLang="ko-KR" sz="24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, </a:t>
            </a:r>
            <a:r>
              <a:rPr lang="en-US" altLang="ko-KR" sz="2400" dirty="0">
                <a:solidFill>
                  <a:srgbClr val="92D050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“</a:t>
            </a:r>
            <a:r>
              <a:rPr lang="ko-KR" altLang="en-US" sz="2400" dirty="0">
                <a:solidFill>
                  <a:srgbClr val="92D050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지속가능</a:t>
            </a:r>
            <a:r>
              <a:rPr lang="en-US" altLang="ko-KR" sz="2400" dirty="0">
                <a:solidFill>
                  <a:srgbClr val="92D050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”</a:t>
            </a:r>
            <a:r>
              <a:rPr lang="ko-KR" altLang="en-US" sz="24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을 목표로</a:t>
            </a:r>
            <a:endParaRPr lang="en-US" altLang="ko-KR" sz="2400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  <a:p>
            <a:pPr lvl="1"/>
            <a:r>
              <a:rPr lang="en-US" altLang="ko-KR" sz="2400" dirty="0">
                <a:solidFill>
                  <a:srgbClr val="92D050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“HDM Carbon Monitor </a:t>
            </a:r>
            <a:r>
              <a:rPr lang="ko-KR" altLang="en-US" sz="2400" dirty="0">
                <a:solidFill>
                  <a:srgbClr val="92D050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시스템</a:t>
            </a:r>
            <a:r>
              <a:rPr lang="en-US" altLang="ko-KR" sz="2400" dirty="0">
                <a:solidFill>
                  <a:srgbClr val="92D050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”</a:t>
            </a:r>
            <a:r>
              <a:rPr lang="ko-KR" altLang="en-US" sz="24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을 만들었습니다</a:t>
            </a:r>
            <a:r>
              <a:rPr lang="en-US" altLang="ko-KR" sz="2400" dirty="0">
                <a:latin typeface="한컴 말랑말랑 Bold" panose="020F0803000000000000" pitchFamily="50" charset="-127"/>
                <a:ea typeface="한컴 말랑말랑 Bold" panose="020F0803000000000000" pitchFamily="50" charset="-127"/>
              </a:rPr>
              <a:t>.</a:t>
            </a:r>
            <a:endParaRPr lang="ko-KR" altLang="en-US" sz="2400" dirty="0">
              <a:latin typeface="한컴 말랑말랑 Bold" panose="020F0803000000000000" pitchFamily="50" charset="-127"/>
              <a:ea typeface="한컴 말랑말랑 Bold" panose="020F0803000000000000" pitchFamily="50" charset="-127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5D8CBD34-965F-15D7-2648-74EDB21D2C5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00297" y="4600303"/>
            <a:ext cx="1705836" cy="1705836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8FACEE17-8089-CF0A-EAC0-4B7537377A3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87866" y="2209566"/>
            <a:ext cx="11294533" cy="2281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0708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2E32AD-7775-D344-BFC9-7BB1E8AF2D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861792FE-6F0E-B71E-7C2E-202E2CE9E9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>
            <a:extLst>
              <a:ext uri="{FF2B5EF4-FFF2-40B4-BE49-F238E27FC236}">
                <a16:creationId xmlns:a16="http://schemas.microsoft.com/office/drawing/2014/main" id="{A13A6BF9-51A2-A25D-92E1-C16B227DB9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571500"/>
          </a:xfrm>
          <a:prstGeom prst="rect">
            <a:avLst/>
          </a:prstGeom>
        </p:spPr>
      </p:pic>
      <p:pic>
        <p:nvPicPr>
          <p:cNvPr id="16" name="Image 14" descr="preencoded.png">
            <a:extLst>
              <a:ext uri="{FF2B5EF4-FFF2-40B4-BE49-F238E27FC236}">
                <a16:creationId xmlns:a16="http://schemas.microsoft.com/office/drawing/2014/main" id="{70162DA9-738D-378B-D2B6-71358E81F3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800850"/>
            <a:ext cx="12192000" cy="57150"/>
          </a:xfrm>
          <a:prstGeom prst="rect">
            <a:avLst/>
          </a:prstGeom>
        </p:spPr>
      </p:pic>
      <p:pic>
        <p:nvPicPr>
          <p:cNvPr id="30" name="Image 3" descr="preencoded.png">
            <a:extLst>
              <a:ext uri="{FF2B5EF4-FFF2-40B4-BE49-F238E27FC236}">
                <a16:creationId xmlns:a16="http://schemas.microsoft.com/office/drawing/2014/main" id="{30C95ADF-A434-7ADA-970A-53D4BD0F58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64535" y="3840908"/>
            <a:ext cx="1828800" cy="57150"/>
          </a:xfrm>
          <a:prstGeom prst="rect">
            <a:avLst/>
          </a:prstGeom>
        </p:spPr>
      </p:pic>
      <p:sp>
        <p:nvSpPr>
          <p:cNvPr id="31" name="Text 0">
            <a:extLst>
              <a:ext uri="{FF2B5EF4-FFF2-40B4-BE49-F238E27FC236}">
                <a16:creationId xmlns:a16="http://schemas.microsoft.com/office/drawing/2014/main" id="{1ADBCD9C-600D-6494-BE6A-549B60FA523B}"/>
              </a:ext>
            </a:extLst>
          </p:cNvPr>
          <p:cNvSpPr/>
          <p:nvPr/>
        </p:nvSpPr>
        <p:spPr>
          <a:xfrm>
            <a:off x="1742735" y="2672054"/>
            <a:ext cx="8071902" cy="959304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4500"/>
              </a:lnSpc>
              <a:buNone/>
            </a:pPr>
            <a:r>
              <a:rPr lang="en-US" sz="66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1. </a:t>
            </a:r>
            <a:r>
              <a:rPr lang="ko-KR" altLang="en-US" sz="6600" b="1" dirty="0">
                <a:solidFill>
                  <a:srgbClr val="1F2937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팀 소개</a:t>
            </a:r>
            <a:endParaRPr lang="en-US" sz="6600" dirty="0"/>
          </a:p>
        </p:txBody>
      </p:sp>
      <p:sp>
        <p:nvSpPr>
          <p:cNvPr id="32" name="Text 3">
            <a:extLst>
              <a:ext uri="{FF2B5EF4-FFF2-40B4-BE49-F238E27FC236}">
                <a16:creationId xmlns:a16="http://schemas.microsoft.com/office/drawing/2014/main" id="{36409721-FA70-BAF4-06FE-AB41F7A4A0FC}"/>
              </a:ext>
            </a:extLst>
          </p:cNvPr>
          <p:cNvSpPr/>
          <p:nvPr/>
        </p:nvSpPr>
        <p:spPr>
          <a:xfrm>
            <a:off x="6131526" y="4166777"/>
            <a:ext cx="4494820" cy="29258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1600" dirty="0">
                <a:solidFill>
                  <a:srgbClr val="555555"/>
                </a:solidFill>
              </a:rPr>
              <a:t>3M-BMS 팀의 구성원과 팀명의 의미를 소개합니다.</a:t>
            </a:r>
            <a:endParaRPr lang="en-US" sz="1600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1E174DC-AC8F-8A4B-0280-9D52401375A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F374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B39E409-2E46-5E68-2EE1-319F84049040}"/>
              </a:ext>
            </a:extLst>
          </p:cNvPr>
          <p:cNvSpPr/>
          <p:nvPr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rgbClr val="29476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 0">
            <a:extLst>
              <a:ext uri="{FF2B5EF4-FFF2-40B4-BE49-F238E27FC236}">
                <a16:creationId xmlns:a16="http://schemas.microsoft.com/office/drawing/2014/main" id="{A5EEC201-BFDB-40D0-C063-FC2B9868CF6E}"/>
              </a:ext>
            </a:extLst>
          </p:cNvPr>
          <p:cNvSpPr/>
          <p:nvPr/>
        </p:nvSpPr>
        <p:spPr>
          <a:xfrm>
            <a:off x="152400" y="238125"/>
            <a:ext cx="4210050" cy="44767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b"/>
          <a:lstStyle/>
          <a:p>
            <a:pPr marL="0" indent="0">
              <a:lnSpc>
                <a:spcPts val="2700"/>
              </a:lnSpc>
              <a:buNone/>
            </a:pPr>
            <a:r>
              <a:rPr lang="en-US" sz="48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</a:rPr>
              <a:t> Contents</a:t>
            </a:r>
            <a:endParaRPr lang="en-US" sz="4800" dirty="0"/>
          </a:p>
        </p:txBody>
      </p:sp>
      <p:sp>
        <p:nvSpPr>
          <p:cNvPr id="11" name="Text 2">
            <a:extLst>
              <a:ext uri="{FF2B5EF4-FFF2-40B4-BE49-F238E27FC236}">
                <a16:creationId xmlns:a16="http://schemas.microsoft.com/office/drawing/2014/main" id="{E77A62FE-A72D-FB04-00D8-1AF83553069C}"/>
              </a:ext>
            </a:extLst>
          </p:cNvPr>
          <p:cNvSpPr/>
          <p:nvPr/>
        </p:nvSpPr>
        <p:spPr>
          <a:xfrm>
            <a:off x="6267162" y="1938626"/>
            <a:ext cx="2851071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2800" b="1" dirty="0">
                <a:solidFill>
                  <a:schemeClr val="bg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“BMS” </a:t>
            </a:r>
            <a:r>
              <a:rPr lang="ko-KR" altLang="en-US" sz="2800" b="1" dirty="0">
                <a:solidFill>
                  <a:schemeClr val="bg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소개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6813ED44-9E82-F4C1-1053-B7A26AB106B8}"/>
              </a:ext>
            </a:extLst>
          </p:cNvPr>
          <p:cNvSpPr/>
          <p:nvPr/>
        </p:nvSpPr>
        <p:spPr>
          <a:xfrm>
            <a:off x="5750120" y="1757651"/>
            <a:ext cx="421792" cy="44767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</a:rPr>
              <a:t>1</a:t>
            </a:r>
            <a:endParaRPr lang="ko-KR" altLang="en-US" sz="3600" dirty="0">
              <a:solidFill>
                <a:schemeClr val="bg1"/>
              </a:solidFill>
            </a:endParaRPr>
          </a:p>
        </p:txBody>
      </p:sp>
      <p:sp>
        <p:nvSpPr>
          <p:cNvPr id="13" name="Text 2">
            <a:extLst>
              <a:ext uri="{FF2B5EF4-FFF2-40B4-BE49-F238E27FC236}">
                <a16:creationId xmlns:a16="http://schemas.microsoft.com/office/drawing/2014/main" id="{B5556C52-6285-0563-30F0-D87E545A6E53}"/>
              </a:ext>
            </a:extLst>
          </p:cNvPr>
          <p:cNvSpPr/>
          <p:nvPr/>
        </p:nvSpPr>
        <p:spPr>
          <a:xfrm>
            <a:off x="6267162" y="2587327"/>
            <a:ext cx="2851071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ko-KR" altLang="en-US" sz="2800" b="1" dirty="0">
                <a:solidFill>
                  <a:schemeClr val="bg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프로젝트 배경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9D2DE1FF-79D2-E952-2833-CD00721037CE}"/>
              </a:ext>
            </a:extLst>
          </p:cNvPr>
          <p:cNvSpPr/>
          <p:nvPr/>
        </p:nvSpPr>
        <p:spPr>
          <a:xfrm>
            <a:off x="5750120" y="2396827"/>
            <a:ext cx="421792" cy="44767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</a:rPr>
              <a:t>2</a:t>
            </a:r>
            <a:endParaRPr lang="ko-KR" altLang="en-US" sz="3600" dirty="0">
              <a:solidFill>
                <a:schemeClr val="bg1"/>
              </a:solidFill>
            </a:endParaRPr>
          </a:p>
        </p:txBody>
      </p:sp>
      <p:sp>
        <p:nvSpPr>
          <p:cNvPr id="17" name="Text 2">
            <a:extLst>
              <a:ext uri="{FF2B5EF4-FFF2-40B4-BE49-F238E27FC236}">
                <a16:creationId xmlns:a16="http://schemas.microsoft.com/office/drawing/2014/main" id="{67555227-DFDF-3B46-463F-2AE815BC9BAD}"/>
              </a:ext>
            </a:extLst>
          </p:cNvPr>
          <p:cNvSpPr/>
          <p:nvPr/>
        </p:nvSpPr>
        <p:spPr>
          <a:xfrm>
            <a:off x="6286007" y="3221663"/>
            <a:ext cx="3693857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ko-KR" altLang="en-US" sz="2800" b="1" dirty="0">
                <a:solidFill>
                  <a:schemeClr val="bg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프로젝트 설계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FEAC0473-CAC4-AA85-7AC4-7D85FC654B60}"/>
              </a:ext>
            </a:extLst>
          </p:cNvPr>
          <p:cNvSpPr/>
          <p:nvPr/>
        </p:nvSpPr>
        <p:spPr>
          <a:xfrm>
            <a:off x="5750120" y="3088787"/>
            <a:ext cx="421792" cy="44767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</a:rPr>
              <a:t>3</a:t>
            </a:r>
            <a:endParaRPr lang="ko-KR" altLang="en-US" sz="3600" dirty="0">
              <a:solidFill>
                <a:schemeClr val="bg1"/>
              </a:solidFill>
            </a:endParaRPr>
          </a:p>
        </p:txBody>
      </p:sp>
      <p:sp>
        <p:nvSpPr>
          <p:cNvPr id="20" name="Text 2">
            <a:extLst>
              <a:ext uri="{FF2B5EF4-FFF2-40B4-BE49-F238E27FC236}">
                <a16:creationId xmlns:a16="http://schemas.microsoft.com/office/drawing/2014/main" id="{F721D6D2-272F-6DB8-5239-E9E20B239E62}"/>
              </a:ext>
            </a:extLst>
          </p:cNvPr>
          <p:cNvSpPr/>
          <p:nvPr/>
        </p:nvSpPr>
        <p:spPr>
          <a:xfrm>
            <a:off x="6307107" y="3904622"/>
            <a:ext cx="2851071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ko-KR" altLang="en-US" sz="2800" b="1" dirty="0">
                <a:solidFill>
                  <a:schemeClr val="bg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시스템 구현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21" name="Text 2">
            <a:extLst>
              <a:ext uri="{FF2B5EF4-FFF2-40B4-BE49-F238E27FC236}">
                <a16:creationId xmlns:a16="http://schemas.microsoft.com/office/drawing/2014/main" id="{29DE8B1D-0A77-F758-2027-B6381E59501B}"/>
              </a:ext>
            </a:extLst>
          </p:cNvPr>
          <p:cNvSpPr/>
          <p:nvPr/>
        </p:nvSpPr>
        <p:spPr>
          <a:xfrm>
            <a:off x="6219452" y="4549852"/>
            <a:ext cx="3676274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2800" b="1" dirty="0">
                <a:solidFill>
                  <a:schemeClr val="bg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ko-KR" altLang="en-US" sz="2800" b="1" dirty="0">
                <a:solidFill>
                  <a:schemeClr val="bg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기대효과 및 발전 방향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22" name="Text 2">
            <a:extLst>
              <a:ext uri="{FF2B5EF4-FFF2-40B4-BE49-F238E27FC236}">
                <a16:creationId xmlns:a16="http://schemas.microsoft.com/office/drawing/2014/main" id="{3753B97F-6AEF-C0DA-8CBB-CE0E96F24F19}"/>
              </a:ext>
            </a:extLst>
          </p:cNvPr>
          <p:cNvSpPr/>
          <p:nvPr/>
        </p:nvSpPr>
        <p:spPr>
          <a:xfrm>
            <a:off x="6267162" y="5179683"/>
            <a:ext cx="2851071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2800" b="1" dirty="0">
                <a:solidFill>
                  <a:schemeClr val="bg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ko-KR" altLang="en-US" sz="2800" b="1" dirty="0">
                <a:solidFill>
                  <a:schemeClr val="bg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마무리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7A723E52-B02F-4656-070B-5264DFAB4F26}"/>
              </a:ext>
            </a:extLst>
          </p:cNvPr>
          <p:cNvSpPr/>
          <p:nvPr/>
        </p:nvSpPr>
        <p:spPr>
          <a:xfrm>
            <a:off x="5750120" y="3742212"/>
            <a:ext cx="421792" cy="44767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</a:rPr>
              <a:t>4</a:t>
            </a:r>
            <a:endParaRPr lang="ko-KR" altLang="en-US" sz="3600" dirty="0">
              <a:solidFill>
                <a:schemeClr val="bg1"/>
              </a:solidFill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8AEE8557-90C0-7FDD-290F-9AB641610DB6}"/>
              </a:ext>
            </a:extLst>
          </p:cNvPr>
          <p:cNvSpPr/>
          <p:nvPr/>
        </p:nvSpPr>
        <p:spPr>
          <a:xfrm>
            <a:off x="5750120" y="4386374"/>
            <a:ext cx="421792" cy="44767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</a:rPr>
              <a:t>5</a:t>
            </a:r>
            <a:endParaRPr lang="ko-KR" altLang="en-US" sz="3600" dirty="0">
              <a:solidFill>
                <a:schemeClr val="bg1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2E148E16-6D91-B42C-3969-431A211E8CF0}"/>
              </a:ext>
            </a:extLst>
          </p:cNvPr>
          <p:cNvSpPr/>
          <p:nvPr/>
        </p:nvSpPr>
        <p:spPr>
          <a:xfrm>
            <a:off x="5721630" y="5026214"/>
            <a:ext cx="421792" cy="44767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</a:rPr>
              <a:t>6</a:t>
            </a:r>
            <a:endParaRPr lang="ko-KR" altLang="en-US" sz="3600" dirty="0">
              <a:solidFill>
                <a:schemeClr val="bg1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3503388-9C78-25B0-0E25-B37006794B77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047750" y="981075"/>
            <a:ext cx="3409748" cy="509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2954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ABD9C3-7BBA-C9E3-1D13-EED6CD162E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FDF6C355-E4F5-15F1-32CF-924174973A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>
            <a:extLst>
              <a:ext uri="{FF2B5EF4-FFF2-40B4-BE49-F238E27FC236}">
                <a16:creationId xmlns:a16="http://schemas.microsoft.com/office/drawing/2014/main" id="{92BEE85E-A4B2-DC59-B1A5-64BF3492A8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571500"/>
          </a:xfrm>
          <a:prstGeom prst="rect">
            <a:avLst/>
          </a:prstGeom>
        </p:spPr>
      </p:pic>
      <p:pic>
        <p:nvPicPr>
          <p:cNvPr id="16" name="Image 14" descr="preencoded.png">
            <a:extLst>
              <a:ext uri="{FF2B5EF4-FFF2-40B4-BE49-F238E27FC236}">
                <a16:creationId xmlns:a16="http://schemas.microsoft.com/office/drawing/2014/main" id="{491294A4-D225-1041-6566-995BEB24BD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800850"/>
            <a:ext cx="12192000" cy="5715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D90D3D75-8759-3A6E-7EA9-8C3B5EE4F4E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F374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6356A2F-F4D3-2D89-21A1-9954E60C0D92}"/>
              </a:ext>
            </a:extLst>
          </p:cNvPr>
          <p:cNvSpPr/>
          <p:nvPr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rgbClr val="29476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 0">
            <a:extLst>
              <a:ext uri="{FF2B5EF4-FFF2-40B4-BE49-F238E27FC236}">
                <a16:creationId xmlns:a16="http://schemas.microsoft.com/office/drawing/2014/main" id="{D1A291F0-BAED-8CF7-722C-CF06EA929666}"/>
              </a:ext>
            </a:extLst>
          </p:cNvPr>
          <p:cNvSpPr/>
          <p:nvPr/>
        </p:nvSpPr>
        <p:spPr>
          <a:xfrm>
            <a:off x="152400" y="238125"/>
            <a:ext cx="5295900" cy="44767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b"/>
          <a:lstStyle/>
          <a:p>
            <a:pPr marL="0" indent="0">
              <a:lnSpc>
                <a:spcPts val="27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</a:rPr>
              <a:t> </a:t>
            </a:r>
            <a:r>
              <a:rPr lang="en-US" altLang="ko-KR" sz="36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</a:rPr>
              <a:t>1. Team Member</a:t>
            </a:r>
            <a:endParaRPr lang="en-US" sz="3600" dirty="0"/>
          </a:p>
        </p:txBody>
      </p:sp>
      <p:sp>
        <p:nvSpPr>
          <p:cNvPr id="26" name="Text 22">
            <a:extLst>
              <a:ext uri="{FF2B5EF4-FFF2-40B4-BE49-F238E27FC236}">
                <a16:creationId xmlns:a16="http://schemas.microsoft.com/office/drawing/2014/main" id="{D0DDC93C-6DAA-0A39-9DB2-74A9C439BB18}"/>
              </a:ext>
            </a:extLst>
          </p:cNvPr>
          <p:cNvSpPr/>
          <p:nvPr/>
        </p:nvSpPr>
        <p:spPr>
          <a:xfrm>
            <a:off x="4393847" y="891186"/>
            <a:ext cx="7798153" cy="679013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>
              <a:lnSpc>
                <a:spcPts val="2100"/>
              </a:lnSpc>
              <a:buNone/>
            </a:pPr>
            <a:r>
              <a:rPr lang="en-US" sz="3600" b="1" dirty="0">
                <a:solidFill>
                  <a:schemeClr val="bg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“</a:t>
            </a:r>
            <a:r>
              <a:rPr lang="en-US" sz="3600" b="1" dirty="0">
                <a:solidFill>
                  <a:schemeClr val="bg1"/>
                </a:solidFill>
                <a:latin typeface="Swis721 BlkEx BT" panose="020B0907040502030204" pitchFamily="34" charset="0"/>
                <a:ea typeface="ui-sans-serif" pitchFamily="34" charset="-122"/>
                <a:cs typeface="ui-sans-serif" pitchFamily="34" charset="-120"/>
              </a:rPr>
              <a:t>3M-BMS</a:t>
            </a:r>
            <a:r>
              <a:rPr lang="en-US" sz="3600" b="1" dirty="0">
                <a:solidFill>
                  <a:schemeClr val="bg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”</a:t>
            </a:r>
            <a:r>
              <a:rPr lang="en-US" sz="2400" b="1" dirty="0">
                <a:solidFill>
                  <a:schemeClr val="bg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의 의미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27" name="Text 23">
            <a:extLst>
              <a:ext uri="{FF2B5EF4-FFF2-40B4-BE49-F238E27FC236}">
                <a16:creationId xmlns:a16="http://schemas.microsoft.com/office/drawing/2014/main" id="{AB10BB70-6F48-5605-F9A2-D8C30FA3EECD}"/>
              </a:ext>
            </a:extLst>
          </p:cNvPr>
          <p:cNvSpPr/>
          <p:nvPr/>
        </p:nvSpPr>
        <p:spPr>
          <a:xfrm>
            <a:off x="4621285" y="1449789"/>
            <a:ext cx="6893150" cy="582011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>
              <a:lnSpc>
                <a:spcPts val="1800"/>
              </a:lnSpc>
              <a:buNone/>
            </a:pPr>
            <a:r>
              <a:rPr lang="en-US" sz="1600" b="1" dirty="0">
                <a:solidFill>
                  <a:schemeClr val="bg1"/>
                </a:solidFill>
                <a:latin typeface="Swis721 BlkEx BT" panose="020B0907040502030204" pitchFamily="34" charset="0"/>
                <a:ea typeface="ui-sans-serif" pitchFamily="34" charset="-122"/>
                <a:cs typeface="ui-sans-serif" pitchFamily="34" charset="-120"/>
              </a:rPr>
              <a:t>3M </a:t>
            </a:r>
            <a:r>
              <a:rPr lang="en-US" sz="1600" dirty="0">
                <a:solidFill>
                  <a:schemeClr val="bg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: 4M 기법에서 </a:t>
            </a:r>
            <a:r>
              <a:rPr lang="en-US" sz="1600" b="1" dirty="0">
                <a:solidFill>
                  <a:srgbClr val="92D05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사람(Man), 컴퓨터(Machine), 개발 방법(Method)</a:t>
            </a:r>
            <a:r>
              <a:rPr lang="en-US" sz="1600" dirty="0">
                <a:solidFill>
                  <a:schemeClr val="bg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에 집</a:t>
            </a:r>
            <a:r>
              <a:rPr lang="ko-KR" altLang="en-US" sz="1600" dirty="0">
                <a:solidFill>
                  <a:schemeClr val="bg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중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8" name="Text 24">
            <a:extLst>
              <a:ext uri="{FF2B5EF4-FFF2-40B4-BE49-F238E27FC236}">
                <a16:creationId xmlns:a16="http://schemas.microsoft.com/office/drawing/2014/main" id="{75DB40AD-E0B3-1B43-2F1C-B13000D98555}"/>
              </a:ext>
            </a:extLst>
          </p:cNvPr>
          <p:cNvSpPr/>
          <p:nvPr/>
        </p:nvSpPr>
        <p:spPr>
          <a:xfrm>
            <a:off x="4621284" y="2144351"/>
            <a:ext cx="6503683" cy="762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600" b="1" dirty="0">
                <a:solidFill>
                  <a:schemeClr val="bg1"/>
                </a:solidFill>
                <a:latin typeface="Swis721 BlkEx BT" panose="020B0907040502030204" pitchFamily="34" charset="0"/>
                <a:ea typeface="ui-sans-serif" pitchFamily="34" charset="-122"/>
                <a:cs typeface="ui-sans-serif" pitchFamily="34" charset="-120"/>
              </a:rPr>
              <a:t>BMS</a:t>
            </a:r>
            <a:r>
              <a:rPr lang="en-US" sz="1600" b="1" dirty="0">
                <a:solidFill>
                  <a:schemeClr val="bg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sz="1600" dirty="0">
                <a:solidFill>
                  <a:schemeClr val="bg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: 팀원 3명의 </a:t>
            </a:r>
            <a:r>
              <a:rPr lang="en-US" sz="1600" dirty="0" err="1">
                <a:solidFill>
                  <a:schemeClr val="bg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체격이</a:t>
            </a:r>
            <a:r>
              <a:rPr lang="en-US" sz="1600" dirty="0">
                <a:solidFill>
                  <a:schemeClr val="bg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각각</a:t>
            </a:r>
            <a:endParaRPr lang="en-US" sz="2000" dirty="0">
              <a:solidFill>
                <a:srgbClr val="FFFF00"/>
              </a:solidFill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11B6D2E6-2AE7-4563-24F3-78F6FF35FA3B}"/>
              </a:ext>
            </a:extLst>
          </p:cNvPr>
          <p:cNvGrpSpPr/>
          <p:nvPr/>
        </p:nvGrpSpPr>
        <p:grpSpPr>
          <a:xfrm>
            <a:off x="8428409" y="3474498"/>
            <a:ext cx="3403550" cy="2368649"/>
            <a:chOff x="12441185" y="2812669"/>
            <a:chExt cx="3403550" cy="2368649"/>
          </a:xfrm>
        </p:grpSpPr>
        <p:sp>
          <p:nvSpPr>
            <p:cNvPr id="17" name="Text 3">
              <a:extLst>
                <a:ext uri="{FF2B5EF4-FFF2-40B4-BE49-F238E27FC236}">
                  <a16:creationId xmlns:a16="http://schemas.microsoft.com/office/drawing/2014/main" id="{8A96046F-E8E4-22D9-6AFD-A385F208F42D}"/>
                </a:ext>
              </a:extLst>
            </p:cNvPr>
            <p:cNvSpPr/>
            <p:nvPr/>
          </p:nvSpPr>
          <p:spPr>
            <a:xfrm>
              <a:off x="12900495" y="4482606"/>
              <a:ext cx="1707800" cy="325966"/>
            </a:xfrm>
            <a:prstGeom prst="rect">
              <a:avLst/>
            </a:prstGeom>
            <a:noFill/>
            <a:ln/>
          </p:spPr>
          <p:txBody>
            <a:bodyPr vert="horz" wrap="square" lIns="0" tIns="0" rIns="0" bIns="0" rtlCol="0" anchor="t"/>
            <a:lstStyle/>
            <a:p>
              <a:pPr marL="0" indent="0">
                <a:lnSpc>
                  <a:spcPts val="2100"/>
                </a:lnSpc>
                <a:buNone/>
              </a:pPr>
              <a:r>
                <a:rPr lang="en-US" sz="2000" b="1" dirty="0" err="1">
                  <a:solidFill>
                    <a:schemeClr val="bg1"/>
                  </a:solidFill>
                  <a:latin typeface="한컴 말랑말랑 Bold" panose="020F0803000000000000" pitchFamily="50" charset="-127"/>
                  <a:ea typeface="한컴 말랑말랑 Bold" panose="020F0803000000000000" pitchFamily="50" charset="-127"/>
                  <a:cs typeface="ui-sans-serif" pitchFamily="34" charset="-120"/>
                </a:rPr>
                <a:t>팀장</a:t>
              </a:r>
              <a:r>
                <a:rPr lang="en-US" sz="2000" b="1" dirty="0">
                  <a:solidFill>
                    <a:schemeClr val="bg1"/>
                  </a:solidFill>
                  <a:latin typeface="한컴 말랑말랑 Bold" panose="020F0803000000000000" pitchFamily="50" charset="-127"/>
                  <a:ea typeface="한컴 말랑말랑 Bold" panose="020F0803000000000000" pitchFamily="50" charset="-127"/>
                  <a:cs typeface="ui-sans-serif" pitchFamily="34" charset="-120"/>
                </a:rPr>
                <a:t> - </a:t>
              </a:r>
              <a:r>
                <a:rPr lang="ko-KR" altLang="en-US" sz="2000" b="1" dirty="0">
                  <a:solidFill>
                    <a:schemeClr val="bg1"/>
                  </a:solidFill>
                  <a:latin typeface="한컴 말랑말랑 Bold" panose="020F0803000000000000" pitchFamily="50" charset="-127"/>
                  <a:ea typeface="한컴 말랑말랑 Bold" panose="020F0803000000000000" pitchFamily="50" charset="-127"/>
                  <a:cs typeface="ui-sans-serif" pitchFamily="34" charset="-120"/>
                </a:rPr>
                <a:t>류민우</a:t>
              </a:r>
              <a:endParaRPr lang="en-US" sz="20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endParaRPr>
            </a:p>
          </p:txBody>
        </p:sp>
        <p:sp>
          <p:nvSpPr>
            <p:cNvPr id="19" name="Text 5">
              <a:extLst>
                <a:ext uri="{FF2B5EF4-FFF2-40B4-BE49-F238E27FC236}">
                  <a16:creationId xmlns:a16="http://schemas.microsoft.com/office/drawing/2014/main" id="{D8A55383-781B-1BCC-11C8-DEB2BEDAA286}"/>
                </a:ext>
              </a:extLst>
            </p:cNvPr>
            <p:cNvSpPr/>
            <p:nvPr/>
          </p:nvSpPr>
          <p:spPr>
            <a:xfrm>
              <a:off x="12441185" y="4990818"/>
              <a:ext cx="3403550" cy="190500"/>
            </a:xfrm>
            <a:prstGeom prst="rect">
              <a:avLst/>
            </a:prstGeom>
            <a:noFill/>
            <a:ln/>
          </p:spPr>
          <p:txBody>
            <a:bodyPr vert="horz" wrap="square" lIns="0" tIns="0" rIns="0" bIns="0" rtlCol="0" anchor="t"/>
            <a:lstStyle/>
            <a:p>
              <a:pPr marL="0" indent="0">
                <a:lnSpc>
                  <a:spcPts val="1500"/>
                </a:lnSpc>
                <a:buNone/>
              </a:pPr>
              <a:r>
                <a:rPr lang="en-US" sz="1400" dirty="0">
                  <a:solidFill>
                    <a:schemeClr val="bg1"/>
                  </a:solidFill>
                  <a:latin typeface="한컴 말랑말랑 Bold" panose="020F0803000000000000" pitchFamily="50" charset="-127"/>
                  <a:ea typeface="한컴 말랑말랑 Bold" panose="020F0803000000000000" pitchFamily="50" charset="-127"/>
                  <a:cs typeface="Arial" panose="020B0604020202020204" pitchFamily="34" charset="0"/>
                </a:rPr>
                <a:t>DB </a:t>
              </a:r>
              <a:r>
                <a:rPr lang="en-US" sz="1400" dirty="0" err="1">
                  <a:solidFill>
                    <a:schemeClr val="bg1"/>
                  </a:solidFill>
                  <a:latin typeface="한컴 말랑말랑 Bold" panose="020F0803000000000000" pitchFamily="50" charset="-127"/>
                  <a:ea typeface="한컴 말랑말랑 Bold" panose="020F0803000000000000" pitchFamily="50" charset="-127"/>
                  <a:cs typeface="Arial" panose="020B0604020202020204" pitchFamily="34" charset="0"/>
                </a:rPr>
                <a:t>설계</a:t>
              </a:r>
              <a:r>
                <a:rPr lang="en-US" sz="1400" dirty="0">
                  <a:solidFill>
                    <a:schemeClr val="bg1"/>
                  </a:solidFill>
                  <a:latin typeface="한컴 말랑말랑 Bold" panose="020F0803000000000000" pitchFamily="50" charset="-127"/>
                  <a:ea typeface="한컴 말랑말랑 Bold" panose="020F0803000000000000" pitchFamily="50" charset="-127"/>
                  <a:cs typeface="Arial" panose="020B0604020202020204" pitchFamily="34" charset="0"/>
                </a:rPr>
                <a:t> 및 </a:t>
              </a:r>
              <a:r>
                <a:rPr lang="ko-KR" altLang="en-US" sz="1400" dirty="0">
                  <a:solidFill>
                    <a:schemeClr val="bg1"/>
                  </a:solidFill>
                  <a:latin typeface="한컴 말랑말랑 Bold" panose="020F0803000000000000" pitchFamily="50" charset="-127"/>
                  <a:ea typeface="한컴 말랑말랑 Bold" panose="020F0803000000000000" pitchFamily="50" charset="-127"/>
                  <a:cs typeface="Arial" panose="020B0604020202020204" pitchFamily="34" charset="0"/>
                </a:rPr>
                <a:t>프론트</a:t>
              </a:r>
              <a:r>
                <a:rPr lang="en-US" sz="1400" dirty="0">
                  <a:solidFill>
                    <a:schemeClr val="bg1"/>
                  </a:solidFill>
                  <a:latin typeface="한컴 말랑말랑 Bold" panose="020F0803000000000000" pitchFamily="50" charset="-127"/>
                  <a:ea typeface="한컴 말랑말랑 Bold" panose="020F0803000000000000" pitchFamily="50" charset="-127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  <a:latin typeface="한컴 말랑말랑 Bold" panose="020F0803000000000000" pitchFamily="50" charset="-127"/>
                  <a:ea typeface="한컴 말랑말랑 Bold" panose="020F0803000000000000" pitchFamily="50" charset="-127"/>
                  <a:cs typeface="Arial" panose="020B0604020202020204" pitchFamily="34" charset="0"/>
                </a:rPr>
                <a:t>전반</a:t>
              </a:r>
              <a:endParaRPr lang="en-US" sz="14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Arial" panose="020B0604020202020204" pitchFamily="34" charset="0"/>
              </a:endParaRPr>
            </a:p>
            <a:p>
              <a:pPr marL="0" indent="0">
                <a:lnSpc>
                  <a:spcPts val="1500"/>
                </a:lnSpc>
                <a:buNone/>
              </a:pPr>
              <a:endParaRPr lang="en-US" sz="14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Arial" panose="020B0604020202020204" pitchFamily="34" charset="0"/>
              </a:endParaRPr>
            </a:p>
            <a:p>
              <a:pPr marL="0" indent="0">
                <a:lnSpc>
                  <a:spcPts val="1500"/>
                </a:lnSpc>
                <a:buNone/>
              </a:pPr>
              <a:r>
                <a:rPr lang="ko-KR" altLang="en-US" sz="1400" dirty="0">
                  <a:solidFill>
                    <a:schemeClr val="bg1"/>
                  </a:solidFill>
                  <a:latin typeface="한컴 말랑말랑 Bold" panose="020F0803000000000000" pitchFamily="50" charset="-127"/>
                  <a:ea typeface="한컴 말랑말랑 Bold" panose="020F0803000000000000" pitchFamily="50" charset="-127"/>
                  <a:cs typeface="Arial" panose="020B0604020202020204" pitchFamily="34" charset="0"/>
                </a:rPr>
                <a:t>전체 총괄</a:t>
              </a:r>
              <a:endParaRPr lang="en-US" sz="14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Arial" panose="020B0604020202020204" pitchFamily="34" charset="0"/>
              </a:endParaRPr>
            </a:p>
          </p:txBody>
        </p:sp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E0E8C768-ECFA-137C-858E-7D5F6A3FEE8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/>
                      </a14:imgEffect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2665358" y="2812669"/>
              <a:ext cx="1847844" cy="1610002"/>
            </a:xfrm>
            <a:prstGeom prst="rect">
              <a:avLst/>
            </a:prstGeom>
          </p:spPr>
        </p:pic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ACE48217-ED9F-A107-390F-FC497B0B158B}"/>
              </a:ext>
            </a:extLst>
          </p:cNvPr>
          <p:cNvGrpSpPr/>
          <p:nvPr/>
        </p:nvGrpSpPr>
        <p:grpSpPr>
          <a:xfrm>
            <a:off x="4944483" y="3603552"/>
            <a:ext cx="2726317" cy="2534055"/>
            <a:chOff x="4851350" y="2812669"/>
            <a:chExt cx="2726317" cy="2534055"/>
          </a:xfrm>
        </p:grpSpPr>
        <p:sp>
          <p:nvSpPr>
            <p:cNvPr id="20" name="Text 6">
              <a:extLst>
                <a:ext uri="{FF2B5EF4-FFF2-40B4-BE49-F238E27FC236}">
                  <a16:creationId xmlns:a16="http://schemas.microsoft.com/office/drawing/2014/main" id="{9E2473EB-11F9-5352-C96C-72A5C027BA11}"/>
                </a:ext>
              </a:extLst>
            </p:cNvPr>
            <p:cNvSpPr/>
            <p:nvPr/>
          </p:nvSpPr>
          <p:spPr>
            <a:xfrm>
              <a:off x="5041999" y="4332857"/>
              <a:ext cx="1707801" cy="325966"/>
            </a:xfrm>
            <a:prstGeom prst="rect">
              <a:avLst/>
            </a:prstGeom>
            <a:noFill/>
            <a:ln/>
          </p:spPr>
          <p:txBody>
            <a:bodyPr vert="horz" wrap="square" lIns="0" tIns="0" rIns="0" bIns="0" rtlCol="0" anchor="t"/>
            <a:lstStyle/>
            <a:p>
              <a:pPr marL="0" indent="0">
                <a:lnSpc>
                  <a:spcPts val="2100"/>
                </a:lnSpc>
                <a:buNone/>
              </a:pPr>
              <a:r>
                <a:rPr lang="en-US" sz="2000" b="1" dirty="0" err="1">
                  <a:solidFill>
                    <a:schemeClr val="bg1"/>
                  </a:solidFill>
                  <a:latin typeface="한컴 말랑말랑 Bold" panose="020F0803000000000000" pitchFamily="50" charset="-127"/>
                  <a:ea typeface="한컴 말랑말랑 Bold" panose="020F0803000000000000" pitchFamily="50" charset="-127"/>
                  <a:cs typeface="ui-sans-serif" pitchFamily="34" charset="-120"/>
                </a:rPr>
                <a:t>팀원</a:t>
              </a:r>
              <a:r>
                <a:rPr lang="en-US" sz="2000" b="1" dirty="0">
                  <a:solidFill>
                    <a:schemeClr val="bg1"/>
                  </a:solidFill>
                  <a:latin typeface="한컴 말랑말랑 Bold" panose="020F0803000000000000" pitchFamily="50" charset="-127"/>
                  <a:ea typeface="한컴 말랑말랑 Bold" panose="020F0803000000000000" pitchFamily="50" charset="-127"/>
                  <a:cs typeface="ui-sans-serif" pitchFamily="34" charset="-120"/>
                </a:rPr>
                <a:t> - </a:t>
              </a:r>
              <a:r>
                <a:rPr lang="ko-KR" altLang="en-US" sz="2000" b="1" dirty="0" err="1">
                  <a:solidFill>
                    <a:schemeClr val="bg1"/>
                  </a:solidFill>
                  <a:latin typeface="한컴 말랑말랑 Bold" panose="020F0803000000000000" pitchFamily="50" charset="-127"/>
                  <a:ea typeface="한컴 말랑말랑 Bold" panose="020F0803000000000000" pitchFamily="50" charset="-127"/>
                  <a:cs typeface="ui-sans-serif" pitchFamily="34" charset="-120"/>
                </a:rPr>
                <a:t>김억근</a:t>
              </a:r>
              <a:endParaRPr lang="en-US" sz="20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endParaRPr>
            </a:p>
          </p:txBody>
        </p:sp>
        <p:sp>
          <p:nvSpPr>
            <p:cNvPr id="22" name="Text 8">
              <a:extLst>
                <a:ext uri="{FF2B5EF4-FFF2-40B4-BE49-F238E27FC236}">
                  <a16:creationId xmlns:a16="http://schemas.microsoft.com/office/drawing/2014/main" id="{2D191674-88DA-D5AD-CEFF-5B8AAC55F11D}"/>
                </a:ext>
              </a:extLst>
            </p:cNvPr>
            <p:cNvSpPr/>
            <p:nvPr/>
          </p:nvSpPr>
          <p:spPr>
            <a:xfrm>
              <a:off x="4851350" y="4906158"/>
              <a:ext cx="2726317" cy="440566"/>
            </a:xfrm>
            <a:prstGeom prst="rect">
              <a:avLst/>
            </a:prstGeom>
            <a:noFill/>
            <a:ln/>
          </p:spPr>
          <p:txBody>
            <a:bodyPr vert="horz" wrap="square" lIns="0" tIns="0" rIns="0" bIns="0" rtlCol="0" anchor="t"/>
            <a:lstStyle/>
            <a:p>
              <a:pPr>
                <a:lnSpc>
                  <a:spcPts val="1500"/>
                </a:lnSpc>
              </a:pPr>
              <a:r>
                <a:rPr lang="ko-KR" altLang="en-US" sz="1400" dirty="0">
                  <a:solidFill>
                    <a:schemeClr val="bg1"/>
                  </a:solidFill>
                  <a:latin typeface="한컴 말랑말랑 Bold" panose="020F0803000000000000" pitchFamily="50" charset="-127"/>
                  <a:ea typeface="한컴 말랑말랑 Bold" panose="020F0803000000000000" pitchFamily="50" charset="-127"/>
                  <a:cs typeface="Arial" panose="020B0604020202020204" pitchFamily="34" charset="0"/>
                </a:rPr>
                <a:t>화면설계</a:t>
              </a:r>
              <a:endParaRPr lang="en-US" altLang="ko-KR" sz="14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Arial" panose="020B0604020202020204" pitchFamily="34" charset="0"/>
              </a:endParaRPr>
            </a:p>
            <a:p>
              <a:pPr>
                <a:lnSpc>
                  <a:spcPts val="1500"/>
                </a:lnSpc>
              </a:pPr>
              <a:endParaRPr lang="en-US" altLang="ko-KR" sz="14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Arial" panose="020B0604020202020204" pitchFamily="34" charset="0"/>
              </a:endParaRPr>
            </a:p>
            <a:p>
              <a:pPr>
                <a:lnSpc>
                  <a:spcPts val="1500"/>
                </a:lnSpc>
              </a:pPr>
              <a:r>
                <a:rPr lang="en-US" sz="1400" dirty="0" err="1">
                  <a:solidFill>
                    <a:schemeClr val="bg1"/>
                  </a:solidFill>
                  <a:latin typeface="한컴 말랑말랑 Bold" panose="020F0803000000000000" pitchFamily="50" charset="-127"/>
                  <a:ea typeface="한컴 말랑말랑 Bold" panose="020F0803000000000000" pitchFamily="50" charset="-127"/>
                  <a:cs typeface="Arial" panose="020B0604020202020204" pitchFamily="34" charset="0"/>
                </a:rPr>
                <a:t>백엔드</a:t>
              </a:r>
              <a:r>
                <a:rPr lang="en-US" sz="1400" dirty="0">
                  <a:solidFill>
                    <a:schemeClr val="bg1"/>
                  </a:solidFill>
                  <a:latin typeface="한컴 말랑말랑 Bold" panose="020F0803000000000000" pitchFamily="50" charset="-127"/>
                  <a:ea typeface="한컴 말랑말랑 Bold" panose="020F0803000000000000" pitchFamily="50" charset="-127"/>
                  <a:cs typeface="Arial" panose="020B0604020202020204" pitchFamily="34" charset="0"/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  <a:latin typeface="한컴 말랑말랑 Bold" panose="020F0803000000000000" pitchFamily="50" charset="-127"/>
                  <a:ea typeface="한컴 말랑말랑 Bold" panose="020F0803000000000000" pitchFamily="50" charset="-127"/>
                  <a:cs typeface="Arial" panose="020B0604020202020204" pitchFamily="34" charset="0"/>
                </a:rPr>
                <a:t>서버</a:t>
              </a:r>
              <a:r>
                <a:rPr lang="en-US" sz="1400" dirty="0">
                  <a:solidFill>
                    <a:schemeClr val="bg1"/>
                  </a:solidFill>
                  <a:latin typeface="한컴 말랑말랑 Bold" panose="020F0803000000000000" pitchFamily="50" charset="-127"/>
                  <a:ea typeface="한컴 말랑말랑 Bold" panose="020F0803000000000000" pitchFamily="50" charset="-127"/>
                  <a:cs typeface="Arial" panose="020B0604020202020204" pitchFamily="34" charset="0"/>
                </a:rPr>
                <a:t>(</a:t>
              </a:r>
              <a:r>
                <a:rPr lang="ko-KR" altLang="en-US" sz="1400" dirty="0">
                  <a:solidFill>
                    <a:schemeClr val="bg1"/>
                  </a:solidFill>
                  <a:latin typeface="한컴 말랑말랑 Bold" panose="020F0803000000000000" pitchFamily="50" charset="-127"/>
                  <a:ea typeface="한컴 말랑말랑 Bold" panose="020F0803000000000000" pitchFamily="50" charset="-127"/>
                  <a:cs typeface="Arial" panose="020B0604020202020204" pitchFamily="34" charset="0"/>
                </a:rPr>
                <a:t>엑셀 업로드</a:t>
              </a:r>
              <a:r>
                <a:rPr lang="en-US" altLang="ko-KR" sz="1400" dirty="0">
                  <a:solidFill>
                    <a:schemeClr val="bg1"/>
                  </a:solidFill>
                  <a:latin typeface="한컴 말랑말랑 Bold" panose="020F0803000000000000" pitchFamily="50" charset="-127"/>
                  <a:ea typeface="한컴 말랑말랑 Bold" panose="020F0803000000000000" pitchFamily="50" charset="-127"/>
                  <a:cs typeface="Arial" panose="020B0604020202020204" pitchFamily="34" charset="0"/>
                </a:rPr>
                <a:t>)</a:t>
              </a:r>
              <a:r>
                <a:rPr lang="en-US" sz="1400" dirty="0">
                  <a:solidFill>
                    <a:schemeClr val="bg1"/>
                  </a:solidFill>
                  <a:latin typeface="한컴 말랑말랑 Bold" panose="020F0803000000000000" pitchFamily="50" charset="-127"/>
                  <a:ea typeface="한컴 말랑말랑 Bold" panose="020F0803000000000000" pitchFamily="50" charset="-127"/>
                  <a:cs typeface="Arial" panose="020B0604020202020204" pitchFamily="34" charset="0"/>
                </a:rPr>
                <a:t> 개발</a:t>
              </a:r>
            </a:p>
          </p:txBody>
        </p:sp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0DD3AE79-30D9-8BF7-A9DA-A29D88ABF34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/>
                      </a14:imgEffect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919083" y="2812669"/>
              <a:ext cx="1646594" cy="1463639"/>
            </a:xfrm>
            <a:prstGeom prst="rect">
              <a:avLst/>
            </a:prstGeom>
          </p:spPr>
        </p:pic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245EFA90-DE41-EB5F-07B4-DB37AC4BD7E9}"/>
              </a:ext>
            </a:extLst>
          </p:cNvPr>
          <p:cNvGrpSpPr/>
          <p:nvPr/>
        </p:nvGrpSpPr>
        <p:grpSpPr>
          <a:xfrm>
            <a:off x="1320728" y="3474498"/>
            <a:ext cx="2620379" cy="2731641"/>
            <a:chOff x="8767289" y="2674431"/>
            <a:chExt cx="2620379" cy="2731641"/>
          </a:xfrm>
        </p:grpSpPr>
        <p:sp>
          <p:nvSpPr>
            <p:cNvPr id="23" name="Text 9">
              <a:extLst>
                <a:ext uri="{FF2B5EF4-FFF2-40B4-BE49-F238E27FC236}">
                  <a16:creationId xmlns:a16="http://schemas.microsoft.com/office/drawing/2014/main" id="{96CD94F2-3DF6-DDE4-3E82-D1F4B393FC9B}"/>
                </a:ext>
              </a:extLst>
            </p:cNvPr>
            <p:cNvSpPr/>
            <p:nvPr/>
          </p:nvSpPr>
          <p:spPr>
            <a:xfrm>
              <a:off x="8951412" y="4328626"/>
              <a:ext cx="1567914" cy="325966"/>
            </a:xfrm>
            <a:prstGeom prst="rect">
              <a:avLst/>
            </a:prstGeom>
            <a:noFill/>
            <a:ln/>
          </p:spPr>
          <p:txBody>
            <a:bodyPr vert="horz" wrap="square" lIns="0" tIns="0" rIns="0" bIns="0" rtlCol="0" anchor="t"/>
            <a:lstStyle/>
            <a:p>
              <a:pPr marL="0" indent="0">
                <a:lnSpc>
                  <a:spcPts val="2100"/>
                </a:lnSpc>
                <a:buNone/>
              </a:pPr>
              <a:r>
                <a:rPr lang="en-US" sz="2000" b="1" dirty="0" err="1">
                  <a:solidFill>
                    <a:schemeClr val="bg1"/>
                  </a:solidFill>
                  <a:latin typeface="한컴 말랑말랑 Bold" panose="020F0803000000000000" pitchFamily="50" charset="-127"/>
                  <a:ea typeface="한컴 말랑말랑 Bold" panose="020F0803000000000000" pitchFamily="50" charset="-127"/>
                  <a:cs typeface="ui-sans-serif" pitchFamily="34" charset="-120"/>
                </a:rPr>
                <a:t>팀원</a:t>
              </a:r>
              <a:r>
                <a:rPr lang="en-US" sz="2000" b="1" dirty="0">
                  <a:solidFill>
                    <a:schemeClr val="bg1"/>
                  </a:solidFill>
                  <a:latin typeface="한컴 말랑말랑 Bold" panose="020F0803000000000000" pitchFamily="50" charset="-127"/>
                  <a:ea typeface="한컴 말랑말랑 Bold" panose="020F0803000000000000" pitchFamily="50" charset="-127"/>
                  <a:cs typeface="ui-sans-serif" pitchFamily="34" charset="-120"/>
                </a:rPr>
                <a:t> - </a:t>
              </a:r>
              <a:r>
                <a:rPr lang="ko-KR" altLang="en-US" sz="2000" b="1" dirty="0" err="1">
                  <a:solidFill>
                    <a:schemeClr val="bg1"/>
                  </a:solidFill>
                  <a:latin typeface="한컴 말랑말랑 Bold" panose="020F0803000000000000" pitchFamily="50" charset="-127"/>
                  <a:ea typeface="한컴 말랑말랑 Bold" panose="020F0803000000000000" pitchFamily="50" charset="-127"/>
                  <a:cs typeface="ui-sans-serif" pitchFamily="34" charset="-120"/>
                </a:rPr>
                <a:t>홍석민</a:t>
              </a:r>
              <a:endParaRPr lang="en-US" sz="20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</a:endParaRPr>
            </a:p>
          </p:txBody>
        </p:sp>
        <p:sp>
          <p:nvSpPr>
            <p:cNvPr id="25" name="Text 11">
              <a:extLst>
                <a:ext uri="{FF2B5EF4-FFF2-40B4-BE49-F238E27FC236}">
                  <a16:creationId xmlns:a16="http://schemas.microsoft.com/office/drawing/2014/main" id="{C0C9115C-E795-B611-6566-7CB89AA4F55E}"/>
                </a:ext>
              </a:extLst>
            </p:cNvPr>
            <p:cNvSpPr/>
            <p:nvPr/>
          </p:nvSpPr>
          <p:spPr>
            <a:xfrm>
              <a:off x="8788302" y="4906158"/>
              <a:ext cx="2599366" cy="499914"/>
            </a:xfrm>
            <a:prstGeom prst="rect">
              <a:avLst/>
            </a:prstGeom>
            <a:noFill/>
            <a:ln/>
          </p:spPr>
          <p:txBody>
            <a:bodyPr vert="horz" wrap="square" lIns="0" tIns="0" rIns="0" bIns="0" rtlCol="0" anchor="t"/>
            <a:lstStyle/>
            <a:p>
              <a:pPr>
                <a:lnSpc>
                  <a:spcPts val="1500"/>
                </a:lnSpc>
              </a:pPr>
              <a:r>
                <a:rPr lang="ko-KR" altLang="en-US" sz="1400" dirty="0">
                  <a:solidFill>
                    <a:schemeClr val="bg1"/>
                  </a:solidFill>
                  <a:latin typeface="한컴 말랑말랑 Bold" panose="020F0803000000000000" pitchFamily="50" charset="-127"/>
                  <a:ea typeface="한컴 말랑말랑 Bold" panose="020F0803000000000000" pitchFamily="50" charset="-127"/>
                  <a:cs typeface="Arial" panose="020B0604020202020204" pitchFamily="34" charset="0"/>
                </a:rPr>
                <a:t>화면설계</a:t>
              </a:r>
              <a:r>
                <a:rPr lang="en-US" altLang="ko-KR" sz="1400" dirty="0">
                  <a:solidFill>
                    <a:schemeClr val="bg1"/>
                  </a:solidFill>
                  <a:latin typeface="한컴 말랑말랑 Bold" panose="020F0803000000000000" pitchFamily="50" charset="-127"/>
                  <a:ea typeface="한컴 말랑말랑 Bold" panose="020F0803000000000000" pitchFamily="50" charset="-127"/>
                  <a:cs typeface="Arial" panose="020B0604020202020204" pitchFamily="34" charset="0"/>
                </a:rPr>
                <a:t> </a:t>
              </a:r>
            </a:p>
            <a:p>
              <a:pPr>
                <a:lnSpc>
                  <a:spcPts val="1500"/>
                </a:lnSpc>
              </a:pPr>
              <a:endParaRPr lang="en-US" altLang="ko-KR" sz="14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Arial" panose="020B0604020202020204" pitchFamily="34" charset="0"/>
              </a:endParaRPr>
            </a:p>
            <a:p>
              <a:pPr>
                <a:lnSpc>
                  <a:spcPts val="1500"/>
                </a:lnSpc>
              </a:pPr>
              <a:r>
                <a:rPr lang="en-US" altLang="ko-KR" sz="1400" dirty="0" err="1">
                  <a:solidFill>
                    <a:schemeClr val="bg1"/>
                  </a:solidFill>
                  <a:latin typeface="한컴 말랑말랑 Bold" panose="020F0803000000000000" pitchFamily="50" charset="-127"/>
                  <a:ea typeface="한컴 말랑말랑 Bold" panose="020F0803000000000000" pitchFamily="50" charset="-127"/>
                  <a:cs typeface="Arial" panose="020B0604020202020204" pitchFamily="34" charset="0"/>
                </a:rPr>
                <a:t>백엔드</a:t>
              </a:r>
              <a:r>
                <a:rPr lang="en-US" altLang="ko-KR" sz="1400" dirty="0">
                  <a:solidFill>
                    <a:schemeClr val="bg1"/>
                  </a:solidFill>
                  <a:latin typeface="한컴 말랑말랑 Bold" panose="020F0803000000000000" pitchFamily="50" charset="-127"/>
                  <a:ea typeface="한컴 말랑말랑 Bold" panose="020F0803000000000000" pitchFamily="50" charset="-127"/>
                  <a:cs typeface="Arial" panose="020B0604020202020204" pitchFamily="34" charset="0"/>
                </a:rPr>
                <a:t> </a:t>
              </a:r>
              <a:r>
                <a:rPr lang="en-US" altLang="ko-KR" sz="1400" dirty="0" err="1">
                  <a:solidFill>
                    <a:schemeClr val="bg1"/>
                  </a:solidFill>
                  <a:latin typeface="한컴 말랑말랑 Bold" panose="020F0803000000000000" pitchFamily="50" charset="-127"/>
                  <a:ea typeface="한컴 말랑말랑 Bold" panose="020F0803000000000000" pitchFamily="50" charset="-127"/>
                  <a:cs typeface="Arial" panose="020B0604020202020204" pitchFamily="34" charset="0"/>
                </a:rPr>
                <a:t>서버</a:t>
              </a:r>
              <a:r>
                <a:rPr lang="en-US" altLang="ko-KR" sz="1400" dirty="0">
                  <a:solidFill>
                    <a:schemeClr val="bg1"/>
                  </a:solidFill>
                  <a:latin typeface="한컴 말랑말랑 Bold" panose="020F0803000000000000" pitchFamily="50" charset="-127"/>
                  <a:ea typeface="한컴 말랑말랑 Bold" panose="020F0803000000000000" pitchFamily="50" charset="-127"/>
                  <a:cs typeface="Arial" panose="020B0604020202020204" pitchFamily="34" charset="0"/>
                </a:rPr>
                <a:t>(</a:t>
              </a:r>
              <a:r>
                <a:rPr lang="ko-KR" altLang="en-US" sz="1400" dirty="0">
                  <a:solidFill>
                    <a:schemeClr val="bg1"/>
                  </a:solidFill>
                  <a:latin typeface="한컴 말랑말랑 Bold" panose="020F0803000000000000" pitchFamily="50" charset="-127"/>
                  <a:ea typeface="한컴 말랑말랑 Bold" panose="020F0803000000000000" pitchFamily="50" charset="-127"/>
                  <a:cs typeface="Arial" panose="020B0604020202020204" pitchFamily="34" charset="0"/>
                </a:rPr>
                <a:t>기준정보 관리</a:t>
              </a:r>
              <a:r>
                <a:rPr lang="en-US" altLang="ko-KR" sz="1400" dirty="0">
                  <a:solidFill>
                    <a:schemeClr val="bg1"/>
                  </a:solidFill>
                  <a:latin typeface="한컴 말랑말랑 Bold" panose="020F0803000000000000" pitchFamily="50" charset="-127"/>
                  <a:ea typeface="한컴 말랑말랑 Bold" panose="020F0803000000000000" pitchFamily="50" charset="-127"/>
                  <a:cs typeface="Arial" panose="020B0604020202020204" pitchFamily="34" charset="0"/>
                </a:rPr>
                <a:t>) </a:t>
              </a:r>
              <a:r>
                <a:rPr lang="en-US" altLang="ko-KR" sz="1400" dirty="0" err="1">
                  <a:solidFill>
                    <a:schemeClr val="bg1"/>
                  </a:solidFill>
                  <a:latin typeface="한컴 말랑말랑 Bold" panose="020F0803000000000000" pitchFamily="50" charset="-127"/>
                  <a:ea typeface="한컴 말랑말랑 Bold" panose="020F0803000000000000" pitchFamily="50" charset="-127"/>
                  <a:cs typeface="Arial" panose="020B0604020202020204" pitchFamily="34" charset="0"/>
                </a:rPr>
                <a:t>개발</a:t>
              </a:r>
              <a:endParaRPr lang="en-US" altLang="ko-KR" sz="1400" dirty="0">
                <a:solidFill>
                  <a:schemeClr val="bg1"/>
                </a:solidFill>
                <a:latin typeface="한컴 말랑말랑 Bold" panose="020F0803000000000000" pitchFamily="50" charset="-127"/>
                <a:ea typeface="한컴 말랑말랑 Bold" panose="020F0803000000000000" pitchFamily="50" charset="-127"/>
                <a:cs typeface="Arial" panose="020B0604020202020204" pitchFamily="34" charset="0"/>
              </a:endParaRPr>
            </a:p>
          </p:txBody>
        </p: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E9364514-AAF8-C8B6-9AE2-0B703C5772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0000" b="90000" l="10000" r="90000">
                          <a14:foregroundMark x1="46078" y1="35870" x2="56863" y2="66304"/>
                          <a14:foregroundMark x1="70588" y1="35870" x2="61765" y2="73913"/>
                          <a14:foregroundMark x1="78431" y1="58696" x2="78431" y2="58696"/>
                          <a14:foregroundMark x1="28431" y1="58696" x2="28431" y2="58696"/>
                        </a14:backgroundRemoval>
                      </a14:imgEffect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767289" y="2674431"/>
              <a:ext cx="1866140" cy="1683185"/>
            </a:xfrm>
            <a:prstGeom prst="rect">
              <a:avLst/>
            </a:prstGeom>
          </p:spPr>
        </p:pic>
      </p:grpSp>
      <p:pic>
        <p:nvPicPr>
          <p:cNvPr id="44" name="그림 43">
            <a:extLst>
              <a:ext uri="{FF2B5EF4-FFF2-40B4-BE49-F238E27FC236}">
                <a16:creationId xmlns:a16="http://schemas.microsoft.com/office/drawing/2014/main" id="{2A60A86F-7A00-C8FD-AACA-B5DCCE6E9119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15285" y="930428"/>
            <a:ext cx="3450324" cy="1378813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4811A546-96BB-CC78-D8D7-7F810E54C931}"/>
              </a:ext>
            </a:extLst>
          </p:cNvPr>
          <p:cNvSpPr txBox="1"/>
          <p:nvPr/>
        </p:nvSpPr>
        <p:spPr>
          <a:xfrm>
            <a:off x="1320728" y="3039394"/>
            <a:ext cx="2049159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800" dirty="0">
                <a:solidFill>
                  <a:srgbClr val="92D050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BIG</a:t>
            </a:r>
            <a:endParaRPr lang="ko-KR" altLang="en-US" sz="4800" dirty="0">
              <a:solidFill>
                <a:srgbClr val="92D050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89E03C5-7695-0796-D3D6-57899BD5289B}"/>
              </a:ext>
            </a:extLst>
          </p:cNvPr>
          <p:cNvSpPr txBox="1"/>
          <p:nvPr/>
        </p:nvSpPr>
        <p:spPr>
          <a:xfrm>
            <a:off x="4759955" y="3039393"/>
            <a:ext cx="2319539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800" dirty="0">
                <a:solidFill>
                  <a:srgbClr val="92D050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MIDDLE</a:t>
            </a:r>
            <a:endParaRPr lang="ko-KR" altLang="en-US" sz="4800" dirty="0">
              <a:solidFill>
                <a:srgbClr val="92D050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B8F3009-67EA-17A4-C78F-E0869397DD31}"/>
              </a:ext>
            </a:extLst>
          </p:cNvPr>
          <p:cNvSpPr txBox="1"/>
          <p:nvPr/>
        </p:nvSpPr>
        <p:spPr>
          <a:xfrm>
            <a:off x="8530912" y="3076356"/>
            <a:ext cx="2049159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800" dirty="0">
                <a:solidFill>
                  <a:srgbClr val="92D050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SMALL</a:t>
            </a:r>
            <a:endParaRPr lang="ko-KR" altLang="en-US" sz="4800" dirty="0">
              <a:solidFill>
                <a:srgbClr val="92D050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52011ABA-016E-42D1-1770-A5B0FD8B126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246558" y="716052"/>
            <a:ext cx="7344309" cy="1693491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97D36991-647C-9DCD-76F4-F73F74E46DD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19294" y="2784244"/>
            <a:ext cx="10139475" cy="96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3562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3F24D9-040C-A552-C46B-62FEAC70B3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44EB49F5-DC5F-AE4B-6079-601B67A728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>
            <a:extLst>
              <a:ext uri="{FF2B5EF4-FFF2-40B4-BE49-F238E27FC236}">
                <a16:creationId xmlns:a16="http://schemas.microsoft.com/office/drawing/2014/main" id="{933AB2FC-3755-5496-C579-B77B030501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571500"/>
          </a:xfrm>
          <a:prstGeom prst="rect">
            <a:avLst/>
          </a:prstGeom>
        </p:spPr>
      </p:pic>
      <p:pic>
        <p:nvPicPr>
          <p:cNvPr id="16" name="Image 14" descr="preencoded.png">
            <a:extLst>
              <a:ext uri="{FF2B5EF4-FFF2-40B4-BE49-F238E27FC236}">
                <a16:creationId xmlns:a16="http://schemas.microsoft.com/office/drawing/2014/main" id="{A439F711-2216-07E3-998A-F3346B0858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800850"/>
            <a:ext cx="12192000" cy="5715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7A31B2D8-F36F-E713-ACE2-05BE87B4998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F374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BBB6EB1-2960-6084-EF57-883DD9BE72E1}"/>
              </a:ext>
            </a:extLst>
          </p:cNvPr>
          <p:cNvSpPr/>
          <p:nvPr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rgbClr val="29476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 0">
            <a:extLst>
              <a:ext uri="{FF2B5EF4-FFF2-40B4-BE49-F238E27FC236}">
                <a16:creationId xmlns:a16="http://schemas.microsoft.com/office/drawing/2014/main" id="{BBA11AA1-7BAF-B772-C429-6E91E081B073}"/>
              </a:ext>
            </a:extLst>
          </p:cNvPr>
          <p:cNvSpPr/>
          <p:nvPr/>
        </p:nvSpPr>
        <p:spPr>
          <a:xfrm>
            <a:off x="152399" y="238125"/>
            <a:ext cx="6829426" cy="44767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b"/>
          <a:lstStyle/>
          <a:p>
            <a:pPr marL="0" indent="0">
              <a:lnSpc>
                <a:spcPts val="2700"/>
              </a:lnSpc>
              <a:buNone/>
            </a:pPr>
            <a:r>
              <a:rPr lang="en-US" sz="48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</a:rPr>
              <a:t> </a:t>
            </a:r>
            <a:r>
              <a:rPr lang="en-US" sz="40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</a:rPr>
              <a:t>2</a:t>
            </a:r>
            <a:r>
              <a:rPr lang="en-US" altLang="ko-KR" sz="40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</a:rPr>
              <a:t>. </a:t>
            </a:r>
            <a:r>
              <a:rPr lang="ko-KR" altLang="en-US" sz="36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</a:rPr>
              <a:t>프로젝트 배경</a:t>
            </a:r>
            <a:endParaRPr lang="en-US" sz="40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38B0193-EB00-EE24-1A03-619A86D2E2E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728" b="89877" l="2367" r="99408">
                        <a14:foregroundMark x1="46746" y1="14815" x2="27219" y2="17284"/>
                        <a14:foregroundMark x1="27219" y1="17284" x2="2367" y2="31111"/>
                        <a14:foregroundMark x1="2367" y1="31111" x2="12426" y2="58765"/>
                        <a14:foregroundMark x1="12426" y1="58765" x2="49112" y2="71852"/>
                        <a14:foregroundMark x1="49112" y1="71852" x2="68047" y2="58025"/>
                        <a14:foregroundMark x1="68047" y1="58025" x2="62722" y2="36049"/>
                        <a14:foregroundMark x1="62722" y1="36049" x2="33728" y2="23457"/>
                        <a14:foregroundMark x1="61834" y1="20494" x2="78402" y2="31852"/>
                        <a14:foregroundMark x1="78402" y1="31852" x2="95266" y2="57037"/>
                        <a14:foregroundMark x1="95266" y1="57037" x2="86095" y2="72099"/>
                        <a14:foregroundMark x1="86095" y1="72099" x2="81657" y2="72840"/>
                        <a14:foregroundMark x1="11834" y1="10617" x2="17456" y2="21728"/>
                        <a14:foregroundMark x1="66568" y1="1975" x2="60355" y2="12593"/>
                        <a14:foregroundMark x1="65089" y1="17284" x2="94970" y2="46173"/>
                        <a14:foregroundMark x1="94970" y1="46173" x2="99408" y2="55556"/>
                        <a14:foregroundMark x1="27811" y1="30123" x2="18935" y2="43210"/>
                        <a14:foregroundMark x1="20414" y1="79012" x2="23669" y2="83457"/>
                        <a14:foregroundMark x1="3550" y1="70864" x2="29586" y2="81975"/>
                        <a14:foregroundMark x1="29586" y1="81975" x2="45858" y2="81975"/>
                        <a14:foregroundMark x1="45858" y1="81975" x2="47337" y2="81728"/>
                      </a14:backgroundRemoval>
                    </a14:imgEffect>
                  </a14:imgLayer>
                </a14:imgProps>
              </a:ext>
            </a:extLst>
          </a:blip>
          <a:srcRect b="5753"/>
          <a:stretch>
            <a:fillRect/>
          </a:stretch>
        </p:blipFill>
        <p:spPr>
          <a:xfrm>
            <a:off x="1063715" y="685800"/>
            <a:ext cx="2119752" cy="2393830"/>
          </a:xfrm>
          <a:prstGeom prst="rect">
            <a:avLst/>
          </a:prstGeom>
        </p:spPr>
      </p:pic>
      <p:sp>
        <p:nvSpPr>
          <p:cNvPr id="7" name="Text 2">
            <a:extLst>
              <a:ext uri="{FF2B5EF4-FFF2-40B4-BE49-F238E27FC236}">
                <a16:creationId xmlns:a16="http://schemas.microsoft.com/office/drawing/2014/main" id="{4B83413C-0549-6CC4-8E2D-F554BA62FFC1}"/>
              </a:ext>
            </a:extLst>
          </p:cNvPr>
          <p:cNvSpPr/>
          <p:nvPr/>
        </p:nvSpPr>
        <p:spPr>
          <a:xfrm>
            <a:off x="3514436" y="1040798"/>
            <a:ext cx="2851071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ko-KR" altLang="en-US" sz="2400" b="1" dirty="0">
                <a:solidFill>
                  <a:srgbClr val="92D05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왜</a:t>
            </a:r>
            <a:r>
              <a:rPr lang="en-US" sz="2400" b="1" dirty="0">
                <a:solidFill>
                  <a:srgbClr val="92D05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 </a:t>
            </a:r>
            <a:r>
              <a:rPr lang="ko-KR" altLang="en-US" sz="2400" b="1" dirty="0">
                <a:solidFill>
                  <a:srgbClr val="92D05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탄소 배출</a:t>
            </a:r>
            <a:r>
              <a:rPr lang="en-US" altLang="ko-KR" sz="2400" b="1" dirty="0">
                <a:solidFill>
                  <a:srgbClr val="92D05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?</a:t>
            </a:r>
            <a:endParaRPr lang="en-US" sz="2400" dirty="0">
              <a:solidFill>
                <a:srgbClr val="92D050"/>
              </a:solidFill>
            </a:endParaRPr>
          </a:p>
        </p:txBody>
      </p:sp>
      <p:sp>
        <p:nvSpPr>
          <p:cNvPr id="8" name="Text 2">
            <a:extLst>
              <a:ext uri="{FF2B5EF4-FFF2-40B4-BE49-F238E27FC236}">
                <a16:creationId xmlns:a16="http://schemas.microsoft.com/office/drawing/2014/main" id="{524CA769-ECE8-432C-4A6D-5FDD35F2B9F9}"/>
              </a:ext>
            </a:extLst>
          </p:cNvPr>
          <p:cNvSpPr/>
          <p:nvPr/>
        </p:nvSpPr>
        <p:spPr>
          <a:xfrm>
            <a:off x="4247182" y="1582896"/>
            <a:ext cx="6334414" cy="1357844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ea typeface="ui-sans-serif" pitchFamily="34" charset="-122"/>
                <a:cs typeface="Arial" panose="020B0604020202020204" pitchFamily="34" charset="0"/>
              </a:rPr>
              <a:t> </a:t>
            </a:r>
            <a:r>
              <a:rPr lang="ko-KR" altLang="en-US" sz="1600" dirty="0">
                <a:solidFill>
                  <a:schemeClr val="bg1"/>
                </a:solidFill>
                <a:latin typeface="Arial" panose="020B0604020202020204" pitchFamily="34" charset="0"/>
                <a:ea typeface="ui-sans-serif" pitchFamily="34" charset="-122"/>
                <a:cs typeface="Arial" panose="020B0604020202020204" pitchFamily="34" charset="0"/>
              </a:rPr>
              <a:t>탄소 배출은 우리가 에너지를 쓰는 모든 과정에서 배출 발생</a:t>
            </a:r>
            <a:r>
              <a:rPr lang="en-US" altLang="ko-KR" sz="1600" dirty="0">
                <a:solidFill>
                  <a:schemeClr val="bg1"/>
                </a:solidFill>
                <a:latin typeface="Arial" panose="020B0604020202020204" pitchFamily="34" charset="0"/>
                <a:ea typeface="ui-sans-serif" pitchFamily="34" charset="-122"/>
                <a:cs typeface="Arial" panose="020B0604020202020204" pitchFamily="34" charset="0"/>
              </a:rPr>
              <a:t> </a:t>
            </a:r>
          </a:p>
          <a:p>
            <a:pPr marL="0" indent="0">
              <a:lnSpc>
                <a:spcPts val="2100"/>
              </a:lnSpc>
              <a:buNone/>
            </a:pPr>
            <a:r>
              <a:rPr lang="en-US" altLang="ko-KR" sz="1600" dirty="0">
                <a:solidFill>
                  <a:schemeClr val="bg1"/>
                </a:solidFill>
                <a:latin typeface="Arial" panose="020B0604020202020204" pitchFamily="34" charset="0"/>
                <a:ea typeface="ui-sans-serif" pitchFamily="34" charset="-122"/>
                <a:cs typeface="Arial" panose="020B0604020202020204" pitchFamily="34" charset="0"/>
              </a:rPr>
              <a:t> </a:t>
            </a:r>
            <a:r>
              <a:rPr lang="ko-KR" altLang="en-US" sz="1600" dirty="0">
                <a:solidFill>
                  <a:schemeClr val="bg1"/>
                </a:solidFill>
                <a:latin typeface="Arial" panose="020B0604020202020204" pitchFamily="34" charset="0"/>
                <a:ea typeface="ui-sans-serif" pitchFamily="34" charset="-122"/>
                <a:cs typeface="Arial" panose="020B0604020202020204" pitchFamily="34" charset="0"/>
              </a:rPr>
              <a:t>줄이지 않으면 기후변화를 가속화</a:t>
            </a:r>
            <a:endParaRPr lang="en-US" altLang="ko-KR" sz="1600" dirty="0">
              <a:solidFill>
                <a:schemeClr val="bg1"/>
              </a:solidFill>
              <a:latin typeface="Arial" panose="020B0604020202020204" pitchFamily="34" charset="0"/>
              <a:ea typeface="ui-sans-serif" pitchFamily="34" charset="-122"/>
              <a:cs typeface="Arial" panose="020B0604020202020204" pitchFamily="34" charset="0"/>
            </a:endParaRPr>
          </a:p>
          <a:p>
            <a:pPr marL="0" indent="0">
              <a:lnSpc>
                <a:spcPts val="2100"/>
              </a:lnSpc>
              <a:buNone/>
            </a:pP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ts val="2100"/>
              </a:lnSpc>
              <a:buNone/>
            </a:pPr>
            <a:r>
              <a:rPr lang="ko-KR" alt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키워드 </a:t>
            </a:r>
            <a:r>
              <a:rPr lang="en-US" altLang="ko-KR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ESG, </a:t>
            </a:r>
            <a:r>
              <a:rPr lang="ko-KR" alt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탄소중립</a:t>
            </a:r>
            <a:r>
              <a:rPr lang="en-US" altLang="ko-KR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CBAM, </a:t>
            </a:r>
            <a:r>
              <a:rPr lang="ko-KR" alt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탄소발자국</a:t>
            </a:r>
            <a:r>
              <a:rPr lang="en-US" altLang="ko-KR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RE100….</a:t>
            </a:r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 2">
            <a:extLst>
              <a:ext uri="{FF2B5EF4-FFF2-40B4-BE49-F238E27FC236}">
                <a16:creationId xmlns:a16="http://schemas.microsoft.com/office/drawing/2014/main" id="{93634FAE-11F1-D5C8-971E-B6B2C4A57571}"/>
              </a:ext>
            </a:extLst>
          </p:cNvPr>
          <p:cNvSpPr/>
          <p:nvPr/>
        </p:nvSpPr>
        <p:spPr>
          <a:xfrm>
            <a:off x="810833" y="3284629"/>
            <a:ext cx="3670627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ko-KR" altLang="en-US" sz="2400" b="1" dirty="0">
                <a:solidFill>
                  <a:srgbClr val="92D05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글로벌 탄소 정책 동향</a:t>
            </a:r>
            <a:endParaRPr lang="en-US" sz="2400" dirty="0">
              <a:solidFill>
                <a:srgbClr val="92D050"/>
              </a:solidFill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9241F404-2C5B-DC1D-D199-AB06316592EB}"/>
              </a:ext>
            </a:extLst>
          </p:cNvPr>
          <p:cNvSpPr/>
          <p:nvPr/>
        </p:nvSpPr>
        <p:spPr>
          <a:xfrm>
            <a:off x="710799" y="3569368"/>
            <a:ext cx="5336324" cy="1467853"/>
          </a:xfrm>
          <a:prstGeom prst="roundRect">
            <a:avLst/>
          </a:prstGeom>
          <a:solidFill>
            <a:srgbClr val="2E4D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/>
            <a:r>
              <a:rPr lang="ko-KR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미국</a:t>
            </a:r>
            <a:endParaRPr lang="en-US" altLang="ko-KR" sz="11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/>
            <a:endParaRPr lang="en-US" altLang="ko-KR" sz="1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/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IRA (</a:t>
            </a:r>
            <a:r>
              <a:rPr lang="ko-KR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인플레이션 </a:t>
            </a:r>
            <a:r>
              <a:rPr lang="ko-KR" alt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감축법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altLang="ko-KR" sz="9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/>
            <a:endParaRPr lang="en-US" altLang="ko-KR" sz="9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/>
            <a:r>
              <a:rPr lang="ko-KR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탄소배출 감축과 환경 보호를 위한 국가규모의 정책</a:t>
            </a:r>
            <a:endParaRPr lang="en-US" altLang="ko-KR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/>
            <a:r>
              <a:rPr lang="ko-KR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재생에너지 및 친환경 자동차에 대한 세제 지원</a:t>
            </a: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A660CFC1-44B2-9FC3-B87B-22E4426DD404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735" t="1440" r="89062" b="89911"/>
          <a:stretch>
            <a:fillRect/>
          </a:stretch>
        </p:blipFill>
        <p:spPr>
          <a:xfrm>
            <a:off x="887582" y="3726524"/>
            <a:ext cx="801730" cy="540000"/>
          </a:xfrm>
          <a:prstGeom prst="rect">
            <a:avLst/>
          </a:prstGeom>
        </p:spPr>
      </p:pic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A8493F50-CB6B-2F22-51EF-CD32C15BC06C}"/>
              </a:ext>
            </a:extLst>
          </p:cNvPr>
          <p:cNvSpPr/>
          <p:nvPr/>
        </p:nvSpPr>
        <p:spPr>
          <a:xfrm>
            <a:off x="710799" y="5087625"/>
            <a:ext cx="5336324" cy="1467853"/>
          </a:xfrm>
          <a:prstGeom prst="roundRect">
            <a:avLst/>
          </a:prstGeom>
          <a:solidFill>
            <a:srgbClr val="2E4D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/>
            <a:r>
              <a:rPr lang="ko-KR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대한민국</a:t>
            </a:r>
            <a:endParaRPr lang="en-US" altLang="ko-KR" sz="11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/>
            <a:endParaRPr lang="en-US" altLang="ko-KR" sz="1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/>
            <a:r>
              <a:rPr lang="ko-KR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탄소중립 및 감축목표</a:t>
            </a:r>
            <a:endParaRPr lang="en-US" altLang="ko-KR" sz="9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/>
            <a:endParaRPr lang="en-US" altLang="ko-KR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/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2050</a:t>
            </a:r>
            <a:r>
              <a:rPr lang="ko-KR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년 탄소중립 선업 </a:t>
            </a:r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(Net-Nero)</a:t>
            </a:r>
          </a:p>
          <a:p>
            <a:pPr lvl="2"/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2030</a:t>
            </a:r>
            <a:r>
              <a:rPr lang="ko-KR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년까지 온실가스 </a:t>
            </a:r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40% </a:t>
            </a:r>
            <a:r>
              <a:rPr lang="ko-KR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감축 목표</a:t>
            </a: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38C76310-A5C9-6C0B-1DF5-6F73388501A8}"/>
              </a:ext>
            </a:extLst>
          </p:cNvPr>
          <p:cNvSpPr/>
          <p:nvPr/>
        </p:nvSpPr>
        <p:spPr>
          <a:xfrm>
            <a:off x="6170609" y="3551329"/>
            <a:ext cx="5336324" cy="1467853"/>
          </a:xfrm>
          <a:prstGeom prst="roundRect">
            <a:avLst/>
          </a:prstGeom>
          <a:solidFill>
            <a:srgbClr val="2E4D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/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EU</a:t>
            </a:r>
            <a:endParaRPr lang="en-US" altLang="ko-KR" sz="11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/>
            <a:endParaRPr lang="en-US" altLang="ko-KR" sz="1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/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CBAM (</a:t>
            </a:r>
            <a:r>
              <a:rPr lang="ko-KR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탄소국경조정제도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altLang="ko-KR" sz="9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/>
            <a:endParaRPr lang="en-US" altLang="ko-KR" sz="9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/>
            <a:r>
              <a:rPr lang="ko-KR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수입화물에 대한 탄소비용 부과 제도</a:t>
            </a:r>
            <a:endParaRPr lang="en-US" altLang="ko-KR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/>
            <a:r>
              <a:rPr lang="ko-KR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국내 기업의 경쟁력을 유지하기 위한 보호조치</a:t>
            </a: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167BE16E-220A-096C-0A66-D35D2807458D}"/>
              </a:ext>
            </a:extLst>
          </p:cNvPr>
          <p:cNvSpPr/>
          <p:nvPr/>
        </p:nvSpPr>
        <p:spPr>
          <a:xfrm>
            <a:off x="6184946" y="5087625"/>
            <a:ext cx="5336324" cy="1467853"/>
          </a:xfrm>
          <a:prstGeom prst="roundRect">
            <a:avLst/>
          </a:prstGeom>
          <a:solidFill>
            <a:srgbClr val="2E4D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/>
            <a:r>
              <a:rPr lang="ko-KR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일본</a:t>
            </a:r>
            <a:endParaRPr lang="en-US" altLang="ko-KR" sz="11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/>
            <a:endParaRPr lang="en-US" altLang="ko-KR" sz="1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/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GX</a:t>
            </a:r>
            <a:r>
              <a:rPr lang="ko-KR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전략 및 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CCS </a:t>
            </a:r>
            <a:r>
              <a:rPr lang="ko-KR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기술 확대</a:t>
            </a:r>
            <a:endParaRPr lang="en-US" altLang="ko-KR" sz="9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/>
            <a:endParaRPr lang="en-US" altLang="ko-KR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/>
            <a:r>
              <a:rPr lang="ko-KR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탄소발자국 감소를 위한 </a:t>
            </a:r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GX(</a:t>
            </a:r>
            <a:r>
              <a:rPr lang="ko-KR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그린 엑스</a:t>
            </a:r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r>
              <a:rPr lang="ko-KR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전략</a:t>
            </a:r>
            <a:endParaRPr lang="en-US" altLang="ko-KR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/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CCS(</a:t>
            </a:r>
            <a:r>
              <a:rPr lang="ko-KR" alt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탄소포함화석연료</a:t>
            </a:r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r>
              <a:rPr lang="ko-KR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기술 개발 및 확산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41DD89AC-42D8-27BE-A044-E97281BE80A4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1266" t="16283" r="89391" b="76084"/>
          <a:stretch>
            <a:fillRect/>
          </a:stretch>
        </p:blipFill>
        <p:spPr>
          <a:xfrm>
            <a:off x="6341901" y="3769597"/>
            <a:ext cx="832041" cy="540000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752F65EB-7302-1154-76A9-8917463B7FCF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14148" t="44601" r="77017" b="46915"/>
          <a:stretch>
            <a:fillRect/>
          </a:stretch>
        </p:blipFill>
        <p:spPr>
          <a:xfrm>
            <a:off x="6404059" y="5258460"/>
            <a:ext cx="707724" cy="540000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5C82A0D1-04D0-CFEC-1EAD-1B42C88915B7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1386" t="58685" r="89779" b="33272"/>
          <a:stretch>
            <a:fillRect/>
          </a:stretch>
        </p:blipFill>
        <p:spPr>
          <a:xfrm>
            <a:off x="915172" y="5258460"/>
            <a:ext cx="74655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4548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00587B-E379-BF4B-AF57-9F09A29BAC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5273263D-DC48-ABFA-EAA8-2C496F666E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>
            <a:extLst>
              <a:ext uri="{FF2B5EF4-FFF2-40B4-BE49-F238E27FC236}">
                <a16:creationId xmlns:a16="http://schemas.microsoft.com/office/drawing/2014/main" id="{390A25EC-2AE1-5378-EF07-65E4B36B6C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571500"/>
          </a:xfrm>
          <a:prstGeom prst="rect">
            <a:avLst/>
          </a:prstGeom>
        </p:spPr>
      </p:pic>
      <p:pic>
        <p:nvPicPr>
          <p:cNvPr id="16" name="Image 14" descr="preencoded.png">
            <a:extLst>
              <a:ext uri="{FF2B5EF4-FFF2-40B4-BE49-F238E27FC236}">
                <a16:creationId xmlns:a16="http://schemas.microsoft.com/office/drawing/2014/main" id="{D6E4600E-7F67-2A97-A088-F92080503F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800850"/>
            <a:ext cx="12192000" cy="5715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34B42477-1AF5-FF72-12C0-6E291E38498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F374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E86EE92-E13B-A8C3-DD4C-AE2BAAFFCDBE}"/>
              </a:ext>
            </a:extLst>
          </p:cNvPr>
          <p:cNvSpPr/>
          <p:nvPr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rgbClr val="29476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 2">
            <a:extLst>
              <a:ext uri="{FF2B5EF4-FFF2-40B4-BE49-F238E27FC236}">
                <a16:creationId xmlns:a16="http://schemas.microsoft.com/office/drawing/2014/main" id="{33FAF755-B27F-69BC-BD57-FEDC7C11242B}"/>
              </a:ext>
            </a:extLst>
          </p:cNvPr>
          <p:cNvSpPr/>
          <p:nvPr/>
        </p:nvSpPr>
        <p:spPr>
          <a:xfrm>
            <a:off x="810833" y="938596"/>
            <a:ext cx="4285042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ko-KR" altLang="en-US" sz="2400" b="1" dirty="0">
                <a:solidFill>
                  <a:srgbClr val="92D05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그럼 탄소 배출에 대한 기준은</a:t>
            </a:r>
            <a:r>
              <a:rPr lang="en-US" altLang="ko-KR" sz="2400" b="1" dirty="0">
                <a:solidFill>
                  <a:srgbClr val="92D050"/>
                </a:solidFill>
                <a:latin typeface="ui-sans-serif" pitchFamily="34" charset="0"/>
                <a:ea typeface="ui-sans-serif" pitchFamily="34" charset="-122"/>
                <a:cs typeface="ui-sans-serif" pitchFamily="34" charset="-120"/>
              </a:rPr>
              <a:t>?</a:t>
            </a:r>
            <a:endParaRPr lang="en-US" sz="2400" dirty="0">
              <a:solidFill>
                <a:srgbClr val="92D050"/>
              </a:solidFill>
            </a:endParaRPr>
          </a:p>
        </p:txBody>
      </p:sp>
      <p:sp>
        <p:nvSpPr>
          <p:cNvPr id="8" name="Text 2">
            <a:extLst>
              <a:ext uri="{FF2B5EF4-FFF2-40B4-BE49-F238E27FC236}">
                <a16:creationId xmlns:a16="http://schemas.microsoft.com/office/drawing/2014/main" id="{A3AB3EE0-3DF3-7BD0-6D51-540221450989}"/>
              </a:ext>
            </a:extLst>
          </p:cNvPr>
          <p:cNvSpPr/>
          <p:nvPr/>
        </p:nvSpPr>
        <p:spPr>
          <a:xfrm>
            <a:off x="953708" y="1355909"/>
            <a:ext cx="8952292" cy="1357844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altLang="ko-KR" sz="2000" b="1" dirty="0">
                <a:solidFill>
                  <a:srgbClr val="92D050"/>
                </a:solidFill>
                <a:latin typeface="Arial" panose="020B0604020202020204" pitchFamily="34" charset="0"/>
                <a:ea typeface="ui-sans-serif" pitchFamily="34" charset="-122"/>
                <a:cs typeface="Arial" panose="020B0604020202020204" pitchFamily="34" charset="0"/>
              </a:rPr>
              <a:t>GHG Protocol </a:t>
            </a:r>
            <a:r>
              <a:rPr lang="en-US" altLang="ko-KR" sz="1600" b="1" dirty="0">
                <a:solidFill>
                  <a:srgbClr val="92D050"/>
                </a:solidFill>
                <a:latin typeface="Arial" panose="020B0604020202020204" pitchFamily="34" charset="0"/>
                <a:ea typeface="ui-sans-serif" pitchFamily="34" charset="-122"/>
                <a:cs typeface="Arial" panose="020B0604020202020204" pitchFamily="34" charset="0"/>
              </a:rPr>
              <a:t>(Greenhouse Gas Protocol)</a:t>
            </a:r>
            <a:endParaRPr lang="en-US" altLang="ko-KR" sz="1000" b="1" dirty="0">
              <a:solidFill>
                <a:srgbClr val="92D050"/>
              </a:solidFill>
              <a:latin typeface="Arial" panose="020B0604020202020204" pitchFamily="34" charset="0"/>
              <a:ea typeface="ui-sans-serif" pitchFamily="34" charset="-122"/>
              <a:cs typeface="Arial" panose="020B0604020202020204" pitchFamily="34" charset="0"/>
            </a:endParaRPr>
          </a:p>
          <a:p>
            <a:pPr marL="0" indent="0">
              <a:lnSpc>
                <a:spcPts val="2100"/>
              </a:lnSpc>
              <a:buNone/>
            </a:pPr>
            <a:endParaRPr lang="en-US" altLang="ko-KR" sz="1000" dirty="0">
              <a:solidFill>
                <a:schemeClr val="bg1"/>
              </a:solidFill>
              <a:latin typeface="Arial" panose="020B0604020202020204" pitchFamily="34" charset="0"/>
              <a:ea typeface="ui-sans-serif" pitchFamily="34" charset="-122"/>
              <a:cs typeface="Arial" panose="020B0604020202020204" pitchFamily="34" charset="0"/>
            </a:endParaRPr>
          </a:p>
          <a:p>
            <a:pPr lvl="1">
              <a:lnSpc>
                <a:spcPts val="2100"/>
              </a:lnSpc>
            </a:pPr>
            <a:r>
              <a:rPr lang="en-US" altLang="ko-KR" sz="1600" dirty="0">
                <a:solidFill>
                  <a:schemeClr val="bg1"/>
                </a:solidFill>
                <a:latin typeface="Arial" panose="020B0604020202020204" pitchFamily="34" charset="0"/>
                <a:ea typeface="ui-sans-serif" pitchFamily="34" charset="-122"/>
                <a:cs typeface="Arial" panose="020B0604020202020204" pitchFamily="34" charset="0"/>
              </a:rPr>
              <a:t>SCOPE 1, 2, 3</a:t>
            </a:r>
            <a:r>
              <a:rPr lang="ko-KR" altLang="en-US" sz="1600" dirty="0">
                <a:solidFill>
                  <a:schemeClr val="bg1"/>
                </a:solidFill>
                <a:latin typeface="Arial" panose="020B0604020202020204" pitchFamily="34" charset="0"/>
                <a:ea typeface="ui-sans-serif" pitchFamily="34" charset="-122"/>
                <a:cs typeface="Arial" panose="020B0604020202020204" pitchFamily="34" charset="0"/>
              </a:rPr>
              <a:t>은 온실가스 배출을 발생 지점에 따라 구분</a:t>
            </a:r>
            <a:r>
              <a:rPr lang="en-US" altLang="ko-KR" sz="1600" dirty="0">
                <a:solidFill>
                  <a:schemeClr val="bg1"/>
                </a:solidFill>
                <a:latin typeface="Arial" panose="020B0604020202020204" pitchFamily="34" charset="0"/>
                <a:ea typeface="ui-sans-serif" pitchFamily="34" charset="-122"/>
                <a:cs typeface="Arial" panose="020B0604020202020204" pitchFamily="34" charset="0"/>
              </a:rPr>
              <a:t>(</a:t>
            </a:r>
            <a:r>
              <a:rPr lang="ko-KR" altLang="en-US" sz="1600" dirty="0">
                <a:solidFill>
                  <a:schemeClr val="bg1"/>
                </a:solidFill>
                <a:latin typeface="Arial" panose="020B0604020202020204" pitchFamily="34" charset="0"/>
                <a:ea typeface="ui-sans-serif" pitchFamily="34" charset="-122"/>
                <a:cs typeface="Arial" panose="020B0604020202020204" pitchFamily="34" charset="0"/>
              </a:rPr>
              <a:t>국제 표준 분류 기준</a:t>
            </a:r>
            <a:r>
              <a:rPr lang="en-US" altLang="ko-KR" sz="1600" dirty="0">
                <a:solidFill>
                  <a:schemeClr val="bg1"/>
                </a:solidFill>
                <a:latin typeface="Arial" panose="020B0604020202020204" pitchFamily="34" charset="0"/>
                <a:ea typeface="ui-sans-serif" pitchFamily="34" charset="-122"/>
                <a:cs typeface="Arial" panose="020B0604020202020204" pitchFamily="34" charset="0"/>
              </a:rPr>
              <a:t>)</a:t>
            </a:r>
          </a:p>
          <a:p>
            <a:pPr lvl="1">
              <a:lnSpc>
                <a:spcPts val="21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Arial" panose="020B0604020202020204" pitchFamily="34" charset="0"/>
                <a:ea typeface="ui-sans-serif" pitchFamily="34" charset="-122"/>
                <a:cs typeface="Arial" panose="020B0604020202020204" pitchFamily="34" charset="0"/>
              </a:rPr>
              <a:t>기업이 환경에 미치는 영향을 체계적으로 파악하고 감축 전략 수립 시 활용</a:t>
            </a:r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 0">
            <a:extLst>
              <a:ext uri="{FF2B5EF4-FFF2-40B4-BE49-F238E27FC236}">
                <a16:creationId xmlns:a16="http://schemas.microsoft.com/office/drawing/2014/main" id="{956D048C-2BBB-5808-313E-95B5E08CB5B4}"/>
              </a:ext>
            </a:extLst>
          </p:cNvPr>
          <p:cNvSpPr/>
          <p:nvPr/>
        </p:nvSpPr>
        <p:spPr>
          <a:xfrm>
            <a:off x="152399" y="238125"/>
            <a:ext cx="6829426" cy="44767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b"/>
          <a:lstStyle/>
          <a:p>
            <a:pPr marL="0" indent="0">
              <a:lnSpc>
                <a:spcPts val="2700"/>
              </a:lnSpc>
              <a:buNone/>
            </a:pPr>
            <a:r>
              <a:rPr lang="en-US" sz="48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</a:rPr>
              <a:t> </a:t>
            </a:r>
            <a:r>
              <a:rPr lang="en-US" sz="40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</a:rPr>
              <a:t>2</a:t>
            </a:r>
            <a:r>
              <a:rPr lang="en-US" altLang="ko-KR" sz="40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</a:rPr>
              <a:t>. </a:t>
            </a:r>
            <a:r>
              <a:rPr lang="ko-KR" altLang="en-US" sz="36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</a:rPr>
              <a:t>프로젝트 배경</a:t>
            </a:r>
            <a:endParaRPr lang="en-US" sz="4000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FC50A827-9CE7-3667-B7F9-2905B591966D}"/>
              </a:ext>
            </a:extLst>
          </p:cNvPr>
          <p:cNvGrpSpPr/>
          <p:nvPr/>
        </p:nvGrpSpPr>
        <p:grpSpPr>
          <a:xfrm>
            <a:off x="810833" y="2628773"/>
            <a:ext cx="5561392" cy="3991101"/>
            <a:chOff x="2907956" y="923924"/>
            <a:chExt cx="4944371" cy="3914294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6FA3E126-44AE-1A8F-E7FD-6E7A1B6AE72F}"/>
                </a:ext>
              </a:extLst>
            </p:cNvPr>
            <p:cNvSpPr/>
            <p:nvPr/>
          </p:nvSpPr>
          <p:spPr>
            <a:xfrm>
              <a:off x="2907956" y="923924"/>
              <a:ext cx="4944371" cy="373951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88BB561D-6B3E-AD09-0213-B7CFD5CC6B0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907956" y="923924"/>
              <a:ext cx="4944371" cy="3914294"/>
            </a:xfrm>
            <a:prstGeom prst="rect">
              <a:avLst/>
            </a:prstGeom>
          </p:spPr>
        </p:pic>
      </p:grp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FC5A9711-1D81-37DD-D034-10C3A0A042F0}"/>
              </a:ext>
            </a:extLst>
          </p:cNvPr>
          <p:cNvSpPr/>
          <p:nvPr/>
        </p:nvSpPr>
        <p:spPr>
          <a:xfrm>
            <a:off x="6515100" y="2628773"/>
            <a:ext cx="5057778" cy="1208916"/>
          </a:xfrm>
          <a:prstGeom prst="roundRect">
            <a:avLst/>
          </a:prstGeom>
          <a:solidFill>
            <a:srgbClr val="2E4D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/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Scope 1 - </a:t>
            </a:r>
            <a:r>
              <a:rPr lang="ko-KR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직접배출</a:t>
            </a:r>
            <a:endParaRPr lang="en-US" altLang="ko-KR" sz="11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/>
            <a:endParaRPr lang="en-US" altLang="ko-KR" sz="1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/>
            <a:r>
              <a:rPr lang="ko-KR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기업이 소유</a:t>
            </a:r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·</a:t>
            </a:r>
            <a:r>
              <a:rPr lang="ko-KR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통제하는 설비에서 연소</a:t>
            </a:r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차량 운행 등으로 직접적으로 발생하는 온실가스 배출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D44C32E5-21AF-BAFD-A1D5-D4DCC1249B6F}"/>
              </a:ext>
            </a:extLst>
          </p:cNvPr>
          <p:cNvSpPr/>
          <p:nvPr/>
        </p:nvSpPr>
        <p:spPr>
          <a:xfrm>
            <a:off x="6515097" y="3930761"/>
            <a:ext cx="5057778" cy="1208916"/>
          </a:xfrm>
          <a:prstGeom prst="roundRect">
            <a:avLst/>
          </a:prstGeom>
          <a:solidFill>
            <a:srgbClr val="2E4D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/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Scope 2 - </a:t>
            </a:r>
            <a:r>
              <a:rPr lang="ko-KR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간접배출</a:t>
            </a:r>
            <a:endParaRPr lang="en-US" altLang="ko-KR" sz="11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/>
            <a:endParaRPr lang="en-US" altLang="ko-KR" sz="1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/>
            <a:r>
              <a:rPr lang="ko-KR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기업이 구매한 전기</a:t>
            </a:r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스팀</a:t>
            </a:r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냉난방 등 외부 에너지 사용 과정에서 발생하는 온실가스 배출</a:t>
            </a: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F0DAB4DA-C84C-5F4E-A163-6D7B66138411}"/>
              </a:ext>
            </a:extLst>
          </p:cNvPr>
          <p:cNvSpPr/>
          <p:nvPr/>
        </p:nvSpPr>
        <p:spPr>
          <a:xfrm>
            <a:off x="6515098" y="5232749"/>
            <a:ext cx="5057778" cy="1208916"/>
          </a:xfrm>
          <a:prstGeom prst="roundRect">
            <a:avLst/>
          </a:prstGeom>
          <a:solidFill>
            <a:srgbClr val="2E4D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/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Scope 3 – </a:t>
            </a:r>
            <a:r>
              <a:rPr lang="ko-KR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기타 간접배출</a:t>
            </a:r>
            <a:endParaRPr lang="en-US" altLang="ko-KR" sz="11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/>
            <a:endParaRPr lang="en-US" altLang="ko-KR" sz="1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/>
            <a:r>
              <a:rPr lang="ko-KR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공급망</a:t>
            </a:r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물류</a:t>
            </a:r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유통</a:t>
            </a:r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소비 등 기업의 가치사슬 전반에서 발생하는 간접 온실가스 배출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E39531CA-4580-B99B-53EE-D8304A31301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548" b="89950" l="8577" r="95664">
                        <a14:foregroundMark x1="9142" y1="25628" x2="11404" y2="26131"/>
                        <a14:foregroundMark x1="8294" y1="21608" x2="13007" y2="22111"/>
                        <a14:foregroundMark x1="13007" y1="22111" x2="14703" y2="45729"/>
                        <a14:foregroundMark x1="14703" y1="45729" x2="13478" y2="70352"/>
                        <a14:foregroundMark x1="13478" y1="70352" x2="8577" y2="72362"/>
                        <a14:foregroundMark x1="8577" y1="72362" x2="11781" y2="48744"/>
                        <a14:foregroundMark x1="45523" y1="51759" x2="45523" y2="68342"/>
                        <a14:foregroundMark x1="49105" y1="58794" x2="49105" y2="64824"/>
                        <a14:foregroundMark x1="48916" y1="67337" x2="49199" y2="79397"/>
                        <a14:foregroundMark x1="54854" y1="78392" x2="55042" y2="58794"/>
                        <a14:foregroundMark x1="86711" y1="31658" x2="87465" y2="57789"/>
                        <a14:foregroundMark x1="87465" y1="57789" x2="87465" y2="57789"/>
                        <a14:foregroundMark x1="93214" y1="21608" x2="90763" y2="47739"/>
                        <a14:foregroundMark x1="90763" y1="47739" x2="90669" y2="47739"/>
                        <a14:foregroundMark x1="95099" y1="29146" x2="91329" y2="60302"/>
                        <a14:foregroundMark x1="91329" y1="60302" x2="91329" y2="60804"/>
                        <a14:foregroundMark x1="95664" y1="31156" x2="92271" y2="46231"/>
                        <a14:foregroundMark x1="95287" y1="59799" x2="93120" y2="50754"/>
                      </a14:backgroundRemoval>
                    </a14:imgEffect>
                  </a14:imgLayer>
                </a14:imgProps>
              </a:ext>
            </a:extLst>
          </a:blip>
          <a:srcRect l="3770" r="81150" b="14705"/>
          <a:stretch>
            <a:fillRect/>
          </a:stretch>
        </p:blipFill>
        <p:spPr>
          <a:xfrm>
            <a:off x="6572251" y="2699609"/>
            <a:ext cx="983847" cy="1043716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6B434D0F-AE05-7D41-DC9C-23218957912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548" b="89950" l="8577" r="95664">
                        <a14:foregroundMark x1="9142" y1="25628" x2="11404" y2="26131"/>
                        <a14:foregroundMark x1="8294" y1="21608" x2="13007" y2="22111"/>
                        <a14:foregroundMark x1="13007" y1="22111" x2="14703" y2="45729"/>
                        <a14:foregroundMark x1="14703" y1="45729" x2="13478" y2="70352"/>
                        <a14:foregroundMark x1="13478" y1="70352" x2="8577" y2="72362"/>
                        <a14:foregroundMark x1="8577" y1="72362" x2="11781" y2="48744"/>
                        <a14:foregroundMark x1="45523" y1="51759" x2="45523" y2="68342"/>
                        <a14:foregroundMark x1="49105" y1="58794" x2="49105" y2="64824"/>
                        <a14:foregroundMark x1="48916" y1="67337" x2="49199" y2="79397"/>
                        <a14:foregroundMark x1="54854" y1="78392" x2="55042" y2="58794"/>
                        <a14:foregroundMark x1="86711" y1="31658" x2="87465" y2="57789"/>
                        <a14:foregroundMark x1="87465" y1="57789" x2="87465" y2="57789"/>
                        <a14:foregroundMark x1="93214" y1="21608" x2="90763" y2="47739"/>
                        <a14:foregroundMark x1="90763" y1="47739" x2="90669" y2="47739"/>
                        <a14:foregroundMark x1="95099" y1="29146" x2="91329" y2="60302"/>
                        <a14:foregroundMark x1="91329" y1="60302" x2="91329" y2="60804"/>
                        <a14:foregroundMark x1="95664" y1="31156" x2="92271" y2="46231"/>
                        <a14:foregroundMark x1="95287" y1="59799" x2="93120" y2="50754"/>
                      </a14:backgroundRemoval>
                    </a14:imgEffect>
                  </a14:imgLayer>
                </a14:imgProps>
              </a:ext>
            </a:extLst>
          </a:blip>
          <a:srcRect l="41187" r="39303" b="14801"/>
          <a:stretch>
            <a:fillRect/>
          </a:stretch>
        </p:blipFill>
        <p:spPr>
          <a:xfrm>
            <a:off x="6509453" y="4185922"/>
            <a:ext cx="1046646" cy="857272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B17756C1-1E7A-DE4C-E9BE-6FC729D8599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548" b="89950" l="8577" r="95664">
                        <a14:foregroundMark x1="9142" y1="25628" x2="11404" y2="26131"/>
                        <a14:foregroundMark x1="8294" y1="21608" x2="13007" y2="22111"/>
                        <a14:foregroundMark x1="13007" y1="22111" x2="14703" y2="45729"/>
                        <a14:foregroundMark x1="14703" y1="45729" x2="13478" y2="70352"/>
                        <a14:foregroundMark x1="13478" y1="70352" x2="8577" y2="72362"/>
                        <a14:foregroundMark x1="8577" y1="72362" x2="11781" y2="48744"/>
                        <a14:foregroundMark x1="45523" y1="51759" x2="45523" y2="68342"/>
                        <a14:foregroundMark x1="49105" y1="58794" x2="49105" y2="64824"/>
                        <a14:foregroundMark x1="48916" y1="67337" x2="49199" y2="79397"/>
                        <a14:foregroundMark x1="54854" y1="78392" x2="55042" y2="58794"/>
                        <a14:foregroundMark x1="86711" y1="31658" x2="87465" y2="57789"/>
                        <a14:foregroundMark x1="87465" y1="57789" x2="87465" y2="57789"/>
                        <a14:foregroundMark x1="93214" y1="21608" x2="90763" y2="47739"/>
                        <a14:foregroundMark x1="90763" y1="47739" x2="90669" y2="47739"/>
                        <a14:foregroundMark x1="95099" y1="29146" x2="91329" y2="60302"/>
                        <a14:foregroundMark x1="91329" y1="60302" x2="91329" y2="60804"/>
                        <a14:foregroundMark x1="95664" y1="31156" x2="92271" y2="46231"/>
                        <a14:foregroundMark x1="95287" y1="59799" x2="93120" y2="50754"/>
                      </a14:backgroundRemoval>
                    </a14:imgEffect>
                  </a14:imgLayer>
                </a14:imgProps>
              </a:ext>
            </a:extLst>
          </a:blip>
          <a:srcRect l="83036" r="1507" b="14801"/>
          <a:stretch>
            <a:fillRect/>
          </a:stretch>
        </p:blipFill>
        <p:spPr>
          <a:xfrm>
            <a:off x="6547655" y="5307421"/>
            <a:ext cx="1008443" cy="1042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1514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AA8D83-2FD7-8723-4C6E-1AB59D15A0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A6B846B0-3715-5ADB-3386-E60A23FEEC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>
            <a:extLst>
              <a:ext uri="{FF2B5EF4-FFF2-40B4-BE49-F238E27FC236}">
                <a16:creationId xmlns:a16="http://schemas.microsoft.com/office/drawing/2014/main" id="{2BDCCC9C-9D3C-42FB-0611-2338F346D3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571500"/>
          </a:xfrm>
          <a:prstGeom prst="rect">
            <a:avLst/>
          </a:prstGeom>
        </p:spPr>
      </p:pic>
      <p:pic>
        <p:nvPicPr>
          <p:cNvPr id="16" name="Image 14" descr="preencoded.png">
            <a:extLst>
              <a:ext uri="{FF2B5EF4-FFF2-40B4-BE49-F238E27FC236}">
                <a16:creationId xmlns:a16="http://schemas.microsoft.com/office/drawing/2014/main" id="{D8BCAB0E-73DE-E46B-22D8-5E0EA4FD45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800850"/>
            <a:ext cx="12192000" cy="5715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5574E0CA-0752-B1AF-CB96-0E9D67E13EA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F374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3F420BA-40D6-39B2-A95A-5C8305CFEA32}"/>
              </a:ext>
            </a:extLst>
          </p:cNvPr>
          <p:cNvSpPr/>
          <p:nvPr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rgbClr val="29476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 0">
            <a:extLst>
              <a:ext uri="{FF2B5EF4-FFF2-40B4-BE49-F238E27FC236}">
                <a16:creationId xmlns:a16="http://schemas.microsoft.com/office/drawing/2014/main" id="{494F3928-1AE6-D16E-5260-4A8CF1F8968A}"/>
              </a:ext>
            </a:extLst>
          </p:cNvPr>
          <p:cNvSpPr/>
          <p:nvPr/>
        </p:nvSpPr>
        <p:spPr>
          <a:xfrm>
            <a:off x="152399" y="238125"/>
            <a:ext cx="8923868" cy="44767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b"/>
          <a:lstStyle/>
          <a:p>
            <a:pPr marL="0" indent="0">
              <a:lnSpc>
                <a:spcPts val="2700"/>
              </a:lnSpc>
              <a:buNone/>
            </a:pPr>
            <a:r>
              <a:rPr lang="en-US" sz="48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</a:rPr>
              <a:t> </a:t>
            </a:r>
            <a:r>
              <a:rPr lang="en-US" sz="40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</a:rPr>
              <a:t>3</a:t>
            </a:r>
            <a:r>
              <a:rPr lang="en-US" altLang="ko-KR" sz="40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</a:rPr>
              <a:t>. </a:t>
            </a:r>
            <a:r>
              <a:rPr lang="ko-KR" altLang="en-US" sz="36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</a:rPr>
              <a:t>프로젝트 설계 </a:t>
            </a:r>
            <a:r>
              <a:rPr lang="en-US" altLang="ko-KR" sz="28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</a:rPr>
              <a:t>– </a:t>
            </a:r>
            <a:r>
              <a:rPr lang="ko-KR" altLang="en-US" sz="28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</a:rPr>
              <a:t>요구사항 정의</a:t>
            </a:r>
            <a:endParaRPr lang="en-US" sz="4000" dirty="0"/>
          </a:p>
        </p:txBody>
      </p:sp>
      <p:sp>
        <p:nvSpPr>
          <p:cNvPr id="22" name="Text 2">
            <a:extLst>
              <a:ext uri="{FF2B5EF4-FFF2-40B4-BE49-F238E27FC236}">
                <a16:creationId xmlns:a16="http://schemas.microsoft.com/office/drawing/2014/main" id="{487238F8-1F36-E0BF-CBCB-B9CFC6A5EDA0}"/>
              </a:ext>
            </a:extLst>
          </p:cNvPr>
          <p:cNvSpPr/>
          <p:nvPr/>
        </p:nvSpPr>
        <p:spPr>
          <a:xfrm>
            <a:off x="953707" y="990875"/>
            <a:ext cx="8342693" cy="1301566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>
              <a:lnSpc>
                <a:spcPts val="2100"/>
              </a:lnSpc>
            </a:pPr>
            <a:r>
              <a:rPr lang="ko-KR" altLang="en-US" dirty="0">
                <a:solidFill>
                  <a:schemeClr val="bg1"/>
                </a:solidFill>
                <a:latin typeface="Arial" panose="020B0604020202020204" pitchFamily="34" charset="0"/>
                <a:ea typeface="ui-sans-serif" pitchFamily="34" charset="-122"/>
                <a:cs typeface="Arial" panose="020B0604020202020204" pitchFamily="34" charset="0"/>
              </a:rPr>
              <a:t>지속적인 감축을 위해선 우선 </a:t>
            </a:r>
            <a:r>
              <a:rPr lang="ko-KR" altLang="en-US" sz="2000" b="1" dirty="0">
                <a:solidFill>
                  <a:srgbClr val="92D050"/>
                </a:solidFill>
                <a:latin typeface="Arial" panose="020B0604020202020204" pitchFamily="34" charset="0"/>
                <a:ea typeface="ui-sans-serif" pitchFamily="34" charset="-122"/>
                <a:cs typeface="Arial" panose="020B0604020202020204" pitchFamily="34" charset="0"/>
              </a:rPr>
              <a:t>어디에서</a:t>
            </a:r>
            <a:r>
              <a:rPr lang="en-US" altLang="ko-KR" sz="2000" b="1" dirty="0">
                <a:solidFill>
                  <a:srgbClr val="92D050"/>
                </a:solidFill>
                <a:latin typeface="Arial" panose="020B0604020202020204" pitchFamily="34" charset="0"/>
                <a:ea typeface="ui-sans-serif" pitchFamily="34" charset="-122"/>
                <a:cs typeface="Arial" panose="020B0604020202020204" pitchFamily="34" charset="0"/>
              </a:rPr>
              <a:t>? </a:t>
            </a:r>
            <a:r>
              <a:rPr lang="ko-KR" altLang="en-US" sz="2000" b="1" dirty="0">
                <a:solidFill>
                  <a:srgbClr val="92D050"/>
                </a:solidFill>
                <a:latin typeface="Arial" panose="020B0604020202020204" pitchFamily="34" charset="0"/>
                <a:ea typeface="ui-sans-serif" pitchFamily="34" charset="-122"/>
                <a:cs typeface="Arial" panose="020B0604020202020204" pitchFamily="34" charset="0"/>
              </a:rPr>
              <a:t>얼마나</a:t>
            </a:r>
            <a:r>
              <a:rPr lang="en-US" altLang="ko-KR" sz="2000" b="1" dirty="0">
                <a:solidFill>
                  <a:srgbClr val="92D050"/>
                </a:solidFill>
                <a:latin typeface="Arial" panose="020B0604020202020204" pitchFamily="34" charset="0"/>
                <a:ea typeface="ui-sans-serif" pitchFamily="34" charset="-122"/>
                <a:cs typeface="Arial" panose="020B0604020202020204" pitchFamily="34" charset="0"/>
              </a:rPr>
              <a:t>? </a:t>
            </a:r>
            <a:r>
              <a:rPr lang="ko-KR" altLang="en-US" sz="2000" b="1" dirty="0">
                <a:solidFill>
                  <a:srgbClr val="92D050"/>
                </a:solidFill>
                <a:latin typeface="Arial" panose="020B0604020202020204" pitchFamily="34" charset="0"/>
                <a:ea typeface="ui-sans-serif" pitchFamily="34" charset="-122"/>
                <a:cs typeface="Arial" panose="020B0604020202020204" pitchFamily="34" charset="0"/>
              </a:rPr>
              <a:t>정량적 수치</a:t>
            </a:r>
            <a:r>
              <a:rPr lang="ko-KR" altLang="en-US" dirty="0">
                <a:solidFill>
                  <a:schemeClr val="bg1"/>
                </a:solidFill>
                <a:latin typeface="Arial" panose="020B0604020202020204" pitchFamily="34" charset="0"/>
                <a:ea typeface="ui-sans-serif" pitchFamily="34" charset="-122"/>
                <a:cs typeface="Arial" panose="020B0604020202020204" pitchFamily="34" charset="0"/>
              </a:rPr>
              <a:t>가 필요</a:t>
            </a:r>
            <a:r>
              <a:rPr lang="en-US" altLang="ko-KR" sz="2000" dirty="0">
                <a:solidFill>
                  <a:schemeClr val="bg1"/>
                </a:solidFill>
                <a:latin typeface="Arial" panose="020B0604020202020204" pitchFamily="34" charset="0"/>
                <a:ea typeface="ui-sans-serif" pitchFamily="34" charset="-122"/>
                <a:cs typeface="Arial" panose="020B0604020202020204" pitchFamily="34" charset="0"/>
              </a:rPr>
              <a:t>.</a:t>
            </a:r>
          </a:p>
          <a:p>
            <a:pPr>
              <a:lnSpc>
                <a:spcPts val="2100"/>
              </a:lnSpc>
            </a:pPr>
            <a:endParaRPr lang="en-US" altLang="ko-KR" sz="2000" dirty="0">
              <a:solidFill>
                <a:schemeClr val="bg1"/>
              </a:solidFill>
              <a:latin typeface="Arial" panose="020B0604020202020204" pitchFamily="34" charset="0"/>
              <a:ea typeface="ui-sans-serif" pitchFamily="34" charset="-122"/>
              <a:cs typeface="Arial" panose="020B0604020202020204" pitchFamily="34" charset="0"/>
            </a:endParaRPr>
          </a:p>
          <a:p>
            <a:pPr>
              <a:lnSpc>
                <a:spcPts val="2100"/>
              </a:lnSpc>
            </a:pPr>
            <a:r>
              <a:rPr lang="en-US" altLang="ko-KR" sz="1400" b="1" dirty="0">
                <a:solidFill>
                  <a:schemeClr val="bg1"/>
                </a:solidFill>
                <a:latin typeface="Arial" panose="020B0604020202020204" pitchFamily="34" charset="0"/>
                <a:ea typeface="ui-sans-serif" pitchFamily="34" charset="-122"/>
                <a:cs typeface="Arial" panose="020B0604020202020204" pitchFamily="34" charset="0"/>
              </a:rPr>
              <a:t>Scope 1 </a:t>
            </a:r>
            <a:r>
              <a:rPr lang="en-US" altLang="ko-KR" sz="1400" dirty="0">
                <a:solidFill>
                  <a:schemeClr val="bg1"/>
                </a:solidFill>
                <a:latin typeface="Arial" panose="020B0604020202020204" pitchFamily="34" charset="0"/>
                <a:ea typeface="ui-sans-serif" pitchFamily="34" charset="-122"/>
                <a:cs typeface="Arial" panose="020B0604020202020204" pitchFamily="34" charset="0"/>
              </a:rPr>
              <a:t>(</a:t>
            </a:r>
            <a:r>
              <a:rPr lang="ko-KR" altLang="en-US" sz="1400" dirty="0">
                <a:solidFill>
                  <a:schemeClr val="bg1"/>
                </a:solidFill>
                <a:latin typeface="Arial" panose="020B0604020202020204" pitchFamily="34" charset="0"/>
                <a:ea typeface="ui-sans-serif" pitchFamily="34" charset="-122"/>
                <a:cs typeface="Arial" panose="020B0604020202020204" pitchFamily="34" charset="0"/>
              </a:rPr>
              <a:t>직접 배출</a:t>
            </a:r>
            <a:r>
              <a:rPr lang="en-US" altLang="ko-KR" sz="1400" dirty="0">
                <a:solidFill>
                  <a:schemeClr val="bg1"/>
                </a:solidFill>
                <a:latin typeface="Arial" panose="020B0604020202020204" pitchFamily="34" charset="0"/>
                <a:ea typeface="ui-sans-serif" pitchFamily="34" charset="-122"/>
                <a:cs typeface="Arial" panose="020B0604020202020204" pitchFamily="34" charset="0"/>
              </a:rPr>
              <a:t>) – </a:t>
            </a:r>
            <a:r>
              <a:rPr lang="ko-KR" altLang="en-US" sz="1400" dirty="0">
                <a:solidFill>
                  <a:schemeClr val="bg1"/>
                </a:solidFill>
                <a:latin typeface="Arial" panose="020B0604020202020204" pitchFamily="34" charset="0"/>
                <a:ea typeface="ui-sans-serif" pitchFamily="34" charset="-122"/>
                <a:cs typeface="Arial" panose="020B0604020202020204" pitchFamily="34" charset="0"/>
              </a:rPr>
              <a:t>고객사 납품 차량</a:t>
            </a:r>
            <a:r>
              <a:rPr lang="en-US" altLang="ko-KR" sz="1400" dirty="0">
                <a:solidFill>
                  <a:schemeClr val="bg1"/>
                </a:solidFill>
                <a:latin typeface="Arial" panose="020B0604020202020204" pitchFamily="34" charset="0"/>
                <a:ea typeface="ui-sans-serif" pitchFamily="34" charset="-122"/>
                <a:cs typeface="Arial" panose="020B0604020202020204" pitchFamily="34" charset="0"/>
              </a:rPr>
              <a:t>, </a:t>
            </a:r>
            <a:r>
              <a:rPr lang="en-US" altLang="ko-KR" sz="1400" b="1" dirty="0">
                <a:solidFill>
                  <a:schemeClr val="bg1"/>
                </a:solidFill>
                <a:latin typeface="Arial" panose="020B0604020202020204" pitchFamily="34" charset="0"/>
                <a:ea typeface="ui-sans-serif" pitchFamily="34" charset="-122"/>
                <a:cs typeface="Arial" panose="020B0604020202020204" pitchFamily="34" charset="0"/>
              </a:rPr>
              <a:t>Scope 3</a:t>
            </a:r>
            <a:r>
              <a:rPr lang="en-US" altLang="ko-KR" sz="1400" dirty="0">
                <a:solidFill>
                  <a:schemeClr val="bg1"/>
                </a:solidFill>
                <a:latin typeface="Arial" panose="020B0604020202020204" pitchFamily="34" charset="0"/>
                <a:ea typeface="ui-sans-serif" pitchFamily="34" charset="-122"/>
                <a:cs typeface="Arial" panose="020B0604020202020204" pitchFamily="34" charset="0"/>
              </a:rPr>
              <a:t> (</a:t>
            </a:r>
            <a:r>
              <a:rPr lang="ko-KR" altLang="en-US" sz="1400" dirty="0">
                <a:solidFill>
                  <a:schemeClr val="bg1"/>
                </a:solidFill>
                <a:latin typeface="Arial" panose="020B0604020202020204" pitchFamily="34" charset="0"/>
                <a:ea typeface="ui-sans-serif" pitchFamily="34" charset="-122"/>
                <a:cs typeface="Arial" panose="020B0604020202020204" pitchFamily="34" charset="0"/>
              </a:rPr>
              <a:t>기타 간접 배출</a:t>
            </a:r>
            <a:r>
              <a:rPr lang="en-US" altLang="ko-KR" sz="1400" dirty="0">
                <a:solidFill>
                  <a:schemeClr val="bg1"/>
                </a:solidFill>
                <a:latin typeface="Arial" panose="020B0604020202020204" pitchFamily="34" charset="0"/>
                <a:ea typeface="ui-sans-serif" pitchFamily="34" charset="-122"/>
                <a:cs typeface="Arial" panose="020B0604020202020204" pitchFamily="34" charset="0"/>
              </a:rPr>
              <a:t>) – </a:t>
            </a:r>
            <a:r>
              <a:rPr lang="ko-KR" altLang="en-US" sz="1400" dirty="0">
                <a:solidFill>
                  <a:schemeClr val="bg1"/>
                </a:solidFill>
                <a:latin typeface="Arial" panose="020B0604020202020204" pitchFamily="34" charset="0"/>
                <a:ea typeface="ui-sans-serif" pitchFamily="34" charset="-122"/>
                <a:cs typeface="Arial" panose="020B0604020202020204" pitchFamily="34" charset="0"/>
              </a:rPr>
              <a:t>공급망 및 직원들의 차량</a:t>
            </a:r>
            <a:endParaRPr lang="en-US" altLang="ko-KR" sz="1400" dirty="0">
              <a:solidFill>
                <a:srgbClr val="92D050"/>
              </a:solidFill>
              <a:latin typeface="Arial" panose="020B0604020202020204" pitchFamily="34" charset="0"/>
              <a:ea typeface="ui-sans-serif" pitchFamily="34" charset="-122"/>
              <a:cs typeface="Arial" panose="020B0604020202020204" pitchFamily="34" charset="0"/>
            </a:endParaRPr>
          </a:p>
          <a:p>
            <a:pPr>
              <a:lnSpc>
                <a:spcPts val="2100"/>
              </a:lnSpc>
            </a:pPr>
            <a:r>
              <a:rPr lang="ko-KR" altLang="en-US" sz="1400" dirty="0">
                <a:solidFill>
                  <a:schemeClr val="bg1"/>
                </a:solidFill>
                <a:latin typeface="Arial" panose="020B0604020202020204" pitchFamily="34" charset="0"/>
                <a:ea typeface="ui-sans-serif" pitchFamily="34" charset="-122"/>
                <a:cs typeface="Arial" panose="020B0604020202020204" pitchFamily="34" charset="0"/>
              </a:rPr>
              <a:t>입출 정보로 배출량을 분석할 수 있는 기반 필요</a:t>
            </a:r>
            <a:endParaRPr lang="en-US" altLang="ko-KR" sz="1400" dirty="0">
              <a:solidFill>
                <a:schemeClr val="bg1"/>
              </a:solidFill>
              <a:latin typeface="Arial" panose="020B0604020202020204" pitchFamily="34" charset="0"/>
              <a:ea typeface="ui-sans-serif" pitchFamily="34" charset="-122"/>
              <a:cs typeface="Arial" panose="020B0604020202020204" pitchFamily="34" charset="0"/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17ED20B0-9AC6-FABF-8E27-0EBEF04357F6}"/>
              </a:ext>
            </a:extLst>
          </p:cNvPr>
          <p:cNvSpPr/>
          <p:nvPr/>
        </p:nvSpPr>
        <p:spPr>
          <a:xfrm>
            <a:off x="558399" y="2292441"/>
            <a:ext cx="5343525" cy="406073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ko-KR" altLang="en-US" sz="2000" b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요구사항</a:t>
            </a:r>
            <a:endParaRPr lang="en-US" altLang="ko-KR" b="1" dirty="0">
              <a:solidFill>
                <a:srgbClr val="92D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ko-KR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ko-KR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▶ 탄소배출 데이터 자동화 관리</a:t>
            </a:r>
            <a:endParaRPr lang="en-US" altLang="ko-KR" sz="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ko-KR" altLang="en-US" sz="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ko-KR" altLang="en-US" sz="4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     </a:t>
            </a:r>
            <a:r>
              <a:rPr lang="ko-KR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출입 차량을 통한 데이터 수집을 자동화</a:t>
            </a:r>
            <a:endParaRPr lang="en-US" altLang="ko-KR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ko-KR" alt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ko-KR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  ▶ 협력사 관리</a:t>
            </a:r>
            <a:endParaRPr lang="ko-KR" altLang="en-US" sz="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ko-KR" altLang="en-US" sz="400" dirty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endParaRPr lang="en-US" altLang="ko-KR" sz="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ko-KR" sz="4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    </a:t>
            </a:r>
            <a:r>
              <a:rPr lang="ko-KR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협력사 및 고객사의 여부를 공동으로 관리</a:t>
            </a:r>
            <a:endParaRPr lang="en-US" altLang="ko-KR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ko-KR" alt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ko-KR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  ▶ 대시보드</a:t>
            </a:r>
            <a:endParaRPr lang="en-US" altLang="ko-KR" sz="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ko-KR" altLang="en-US" sz="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ko-KR" altLang="en-US" sz="4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    </a:t>
            </a:r>
            <a:r>
              <a:rPr lang="ko-KR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대시보드를 이용해 한눈에 배출량 조회</a:t>
            </a:r>
          </a:p>
          <a:p>
            <a:endParaRPr lang="en-US" altLang="ko-KR" sz="1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ko-KR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  ▶ 탄소중립 목표 설정 및 달성</a:t>
            </a:r>
            <a:endParaRPr lang="en-US" altLang="ko-KR" sz="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ko-KR" altLang="en-US" sz="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ko-KR" altLang="en-US" sz="400" dirty="0">
                <a:latin typeface="Arial" panose="020B0604020202020204" pitchFamily="34" charset="0"/>
                <a:cs typeface="Arial" panose="020B0604020202020204" pitchFamily="34" charset="0"/>
              </a:rPr>
              <a:t>                             </a:t>
            </a:r>
            <a:r>
              <a:rPr lang="ko-KR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국가별 탄소중립 기준에 부합하는 탄소 배출 목표 수립</a:t>
            </a:r>
            <a:endParaRPr lang="en-US" altLang="ko-KR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727DFBA3-F06C-F732-833A-8DFC10C7E915}"/>
              </a:ext>
            </a:extLst>
          </p:cNvPr>
          <p:cNvSpPr/>
          <p:nvPr/>
        </p:nvSpPr>
        <p:spPr>
          <a:xfrm>
            <a:off x="6410325" y="2292441"/>
            <a:ext cx="5343525" cy="406073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ko-KR" altLang="en-US" sz="2000" b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해결 방향</a:t>
            </a:r>
            <a:endParaRPr lang="en-US" altLang="ko-KR" sz="2000" b="1" dirty="0">
              <a:solidFill>
                <a:srgbClr val="92D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ko-KR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ko-KR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   출입 차량을 기반 </a:t>
            </a:r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  <a:r>
              <a:rPr lang="ko-KR" alt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탄소 배출 모니터링 시스템</a:t>
            </a:r>
            <a:r>
              <a:rPr lang="en-US" altLang="ko-KR" sz="1400" b="1" dirty="0"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  <a:r>
              <a:rPr lang="ko-KR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을 통해</a:t>
            </a:r>
            <a:endParaRPr lang="en-US" altLang="ko-KR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ko-KR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   정확한 탄소 배출 데이터 확보와 효과적인 관리 체계 구축</a:t>
            </a:r>
          </a:p>
          <a:p>
            <a:endParaRPr lang="en-US" altLang="ko-KR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ko-KR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   ▶ 통합 대시보드 관리</a:t>
            </a:r>
            <a:endParaRPr lang="en-US" altLang="ko-KR" sz="1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ko-KR" alt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ko-KR" altLang="en-US" sz="1100" b="1" dirty="0"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lang="ko-KR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▶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탄소배출량 자동 계산 및 조회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ko-KR" alt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ko-KR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   ▶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목표대비 진행 상황 추적</a:t>
            </a:r>
            <a:endParaRPr lang="en-US" altLang="ko-KR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DCA066EF-D174-079E-CD52-E52DA1848A15}"/>
              </a:ext>
            </a:extLst>
          </p:cNvPr>
          <p:cNvGrpSpPr/>
          <p:nvPr/>
        </p:nvGrpSpPr>
        <p:grpSpPr>
          <a:xfrm>
            <a:off x="5670942" y="3822745"/>
            <a:ext cx="776287" cy="533400"/>
            <a:chOff x="5442342" y="3822745"/>
            <a:chExt cx="776287" cy="533400"/>
          </a:xfrm>
          <a:solidFill>
            <a:srgbClr val="92D050"/>
          </a:solidFill>
        </p:grpSpPr>
        <p:sp>
          <p:nvSpPr>
            <p:cNvPr id="11" name="자유형: 도형 10">
              <a:extLst>
                <a:ext uri="{FF2B5EF4-FFF2-40B4-BE49-F238E27FC236}">
                  <a16:creationId xmlns:a16="http://schemas.microsoft.com/office/drawing/2014/main" id="{9C1D2C31-7595-3178-A0E9-529AED98F618}"/>
                </a:ext>
              </a:extLst>
            </p:cNvPr>
            <p:cNvSpPr/>
            <p:nvPr/>
          </p:nvSpPr>
          <p:spPr>
            <a:xfrm>
              <a:off x="5670942" y="3822745"/>
              <a:ext cx="319087" cy="533400"/>
            </a:xfrm>
            <a:custGeom>
              <a:avLst/>
              <a:gdLst>
                <a:gd name="connsiteX0" fmla="*/ 119063 w 319087"/>
                <a:gd name="connsiteY0" fmla="*/ 0 h 533400"/>
                <a:gd name="connsiteX1" fmla="*/ 0 w 319087"/>
                <a:gd name="connsiteY1" fmla="*/ 0 h 533400"/>
                <a:gd name="connsiteX2" fmla="*/ 200025 w 319087"/>
                <a:gd name="connsiteY2" fmla="*/ 266700 h 533400"/>
                <a:gd name="connsiteX3" fmla="*/ 0 w 319087"/>
                <a:gd name="connsiteY3" fmla="*/ 533400 h 533400"/>
                <a:gd name="connsiteX4" fmla="*/ 119063 w 319087"/>
                <a:gd name="connsiteY4" fmla="*/ 533400 h 533400"/>
                <a:gd name="connsiteX5" fmla="*/ 319088 w 319087"/>
                <a:gd name="connsiteY5" fmla="*/ 266700 h 533400"/>
                <a:gd name="connsiteX6" fmla="*/ 119063 w 319087"/>
                <a:gd name="connsiteY6" fmla="*/ 0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9087" h="533400">
                  <a:moveTo>
                    <a:pt x="119063" y="0"/>
                  </a:moveTo>
                  <a:lnTo>
                    <a:pt x="0" y="0"/>
                  </a:lnTo>
                  <a:lnTo>
                    <a:pt x="200025" y="266700"/>
                  </a:lnTo>
                  <a:lnTo>
                    <a:pt x="0" y="533400"/>
                  </a:lnTo>
                  <a:lnTo>
                    <a:pt x="119063" y="533400"/>
                  </a:lnTo>
                  <a:lnTo>
                    <a:pt x="319088" y="266700"/>
                  </a:lnTo>
                  <a:lnTo>
                    <a:pt x="11906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F159B442-08FF-F2D4-CEC0-ACF277150DE9}"/>
                </a:ext>
              </a:extLst>
            </p:cNvPr>
            <p:cNvSpPr/>
            <p:nvPr/>
          </p:nvSpPr>
          <p:spPr>
            <a:xfrm>
              <a:off x="5442342" y="3822745"/>
              <a:ext cx="319087" cy="533400"/>
            </a:xfrm>
            <a:custGeom>
              <a:avLst/>
              <a:gdLst>
                <a:gd name="connsiteX0" fmla="*/ 0 w 319087"/>
                <a:gd name="connsiteY0" fmla="*/ 533400 h 533400"/>
                <a:gd name="connsiteX1" fmla="*/ 119063 w 319087"/>
                <a:gd name="connsiteY1" fmla="*/ 533400 h 533400"/>
                <a:gd name="connsiteX2" fmla="*/ 319088 w 319087"/>
                <a:gd name="connsiteY2" fmla="*/ 266700 h 533400"/>
                <a:gd name="connsiteX3" fmla="*/ 119063 w 319087"/>
                <a:gd name="connsiteY3" fmla="*/ 0 h 533400"/>
                <a:gd name="connsiteX4" fmla="*/ 0 w 319087"/>
                <a:gd name="connsiteY4" fmla="*/ 0 h 533400"/>
                <a:gd name="connsiteX5" fmla="*/ 200025 w 319087"/>
                <a:gd name="connsiteY5" fmla="*/ 266700 h 533400"/>
                <a:gd name="connsiteX6" fmla="*/ 0 w 319087"/>
                <a:gd name="connsiteY6" fmla="*/ 533400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9087" h="533400">
                  <a:moveTo>
                    <a:pt x="0" y="533400"/>
                  </a:moveTo>
                  <a:lnTo>
                    <a:pt x="119063" y="533400"/>
                  </a:lnTo>
                  <a:lnTo>
                    <a:pt x="319088" y="266700"/>
                  </a:lnTo>
                  <a:lnTo>
                    <a:pt x="119063" y="0"/>
                  </a:lnTo>
                  <a:lnTo>
                    <a:pt x="0" y="0"/>
                  </a:lnTo>
                  <a:lnTo>
                    <a:pt x="200025" y="266700"/>
                  </a:lnTo>
                  <a:lnTo>
                    <a:pt x="0" y="5334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7CD662AE-7C6C-3B37-EA95-960F86688FEA}"/>
                </a:ext>
              </a:extLst>
            </p:cNvPr>
            <p:cNvSpPr/>
            <p:nvPr/>
          </p:nvSpPr>
          <p:spPr>
            <a:xfrm>
              <a:off x="5899542" y="3822745"/>
              <a:ext cx="319087" cy="533400"/>
            </a:xfrm>
            <a:custGeom>
              <a:avLst/>
              <a:gdLst>
                <a:gd name="connsiteX0" fmla="*/ 119063 w 319087"/>
                <a:gd name="connsiteY0" fmla="*/ 0 h 533400"/>
                <a:gd name="connsiteX1" fmla="*/ 0 w 319087"/>
                <a:gd name="connsiteY1" fmla="*/ 0 h 533400"/>
                <a:gd name="connsiteX2" fmla="*/ 200025 w 319087"/>
                <a:gd name="connsiteY2" fmla="*/ 266700 h 533400"/>
                <a:gd name="connsiteX3" fmla="*/ 0 w 319087"/>
                <a:gd name="connsiteY3" fmla="*/ 533400 h 533400"/>
                <a:gd name="connsiteX4" fmla="*/ 119063 w 319087"/>
                <a:gd name="connsiteY4" fmla="*/ 533400 h 533400"/>
                <a:gd name="connsiteX5" fmla="*/ 319088 w 319087"/>
                <a:gd name="connsiteY5" fmla="*/ 266700 h 533400"/>
                <a:gd name="connsiteX6" fmla="*/ 119063 w 319087"/>
                <a:gd name="connsiteY6" fmla="*/ 0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9087" h="533400">
                  <a:moveTo>
                    <a:pt x="119063" y="0"/>
                  </a:moveTo>
                  <a:lnTo>
                    <a:pt x="0" y="0"/>
                  </a:lnTo>
                  <a:lnTo>
                    <a:pt x="200025" y="266700"/>
                  </a:lnTo>
                  <a:lnTo>
                    <a:pt x="0" y="533400"/>
                  </a:lnTo>
                  <a:lnTo>
                    <a:pt x="119063" y="533400"/>
                  </a:lnTo>
                  <a:lnTo>
                    <a:pt x="319088" y="266700"/>
                  </a:lnTo>
                  <a:lnTo>
                    <a:pt x="11906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8024990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9D662D-B9A7-E19F-E710-9BF6FBEF13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EBFC5A5A-761B-15C4-B14E-614BEE0A09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>
            <a:extLst>
              <a:ext uri="{FF2B5EF4-FFF2-40B4-BE49-F238E27FC236}">
                <a16:creationId xmlns:a16="http://schemas.microsoft.com/office/drawing/2014/main" id="{A5EE05BE-AE9C-92CF-2CCC-EE6C978F6A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571500"/>
          </a:xfrm>
          <a:prstGeom prst="rect">
            <a:avLst/>
          </a:prstGeom>
        </p:spPr>
      </p:pic>
      <p:pic>
        <p:nvPicPr>
          <p:cNvPr id="16" name="Image 14" descr="preencoded.png">
            <a:extLst>
              <a:ext uri="{FF2B5EF4-FFF2-40B4-BE49-F238E27FC236}">
                <a16:creationId xmlns:a16="http://schemas.microsoft.com/office/drawing/2014/main" id="{A8D00DC4-E16E-889E-E849-38E55A110E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800850"/>
            <a:ext cx="12192000" cy="5715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BBA4392B-4DD9-2F88-15BF-82CB6B9EB31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F374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A65A302-02AB-0097-0CD4-BF3321CAB0AD}"/>
              </a:ext>
            </a:extLst>
          </p:cNvPr>
          <p:cNvSpPr/>
          <p:nvPr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rgbClr val="29476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 0">
            <a:extLst>
              <a:ext uri="{FF2B5EF4-FFF2-40B4-BE49-F238E27FC236}">
                <a16:creationId xmlns:a16="http://schemas.microsoft.com/office/drawing/2014/main" id="{8CC1F41B-B877-C46C-E9DF-659EA45EEE6E}"/>
              </a:ext>
            </a:extLst>
          </p:cNvPr>
          <p:cNvSpPr/>
          <p:nvPr/>
        </p:nvSpPr>
        <p:spPr>
          <a:xfrm>
            <a:off x="152399" y="238125"/>
            <a:ext cx="7755468" cy="44767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b"/>
          <a:lstStyle/>
          <a:p>
            <a:pPr marL="0" indent="0">
              <a:lnSpc>
                <a:spcPts val="2700"/>
              </a:lnSpc>
              <a:buNone/>
            </a:pPr>
            <a:r>
              <a:rPr lang="en-US" sz="48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</a:rPr>
              <a:t> </a:t>
            </a:r>
            <a:r>
              <a:rPr lang="en-US" sz="40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</a:rPr>
              <a:t>3</a:t>
            </a:r>
            <a:r>
              <a:rPr lang="en-US" altLang="ko-KR" sz="40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</a:rPr>
              <a:t>. </a:t>
            </a:r>
            <a:r>
              <a:rPr lang="ko-KR" altLang="en-US" sz="36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</a:rPr>
              <a:t>프로젝트 설계 </a:t>
            </a:r>
            <a:r>
              <a:rPr lang="en-US" altLang="ko-KR" sz="28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</a:rPr>
              <a:t>– </a:t>
            </a:r>
            <a:r>
              <a:rPr lang="ko-KR" altLang="en-US" sz="28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</a:rPr>
              <a:t>시스템 흐름도</a:t>
            </a:r>
            <a:endParaRPr lang="en-US" sz="2800" dirty="0"/>
          </a:p>
        </p:txBody>
      </p:sp>
      <p:pic>
        <p:nvPicPr>
          <p:cNvPr id="54" name="그래픽 53" descr="사용자">
            <a:extLst>
              <a:ext uri="{FF2B5EF4-FFF2-40B4-BE49-F238E27FC236}">
                <a16:creationId xmlns:a16="http://schemas.microsoft.com/office/drawing/2014/main" id="{64C851B1-655E-EAFF-1780-4617A1CE2AF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109471" y="1095761"/>
            <a:ext cx="1187487" cy="1182587"/>
          </a:xfrm>
          <a:prstGeom prst="rect">
            <a:avLst/>
          </a:prstGeom>
        </p:spPr>
      </p:pic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4E86949F-1FCB-FDFC-4A66-BD2844ACA631}"/>
              </a:ext>
            </a:extLst>
          </p:cNvPr>
          <p:cNvCxnSpPr>
            <a:cxnSpLocks/>
          </p:cNvCxnSpPr>
          <p:nvPr/>
        </p:nvCxnSpPr>
        <p:spPr>
          <a:xfrm>
            <a:off x="2337828" y="1694914"/>
            <a:ext cx="883815" cy="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1711D4F5-4E94-770E-7457-ED2C6A5848BB}"/>
              </a:ext>
            </a:extLst>
          </p:cNvPr>
          <p:cNvCxnSpPr>
            <a:cxnSpLocks/>
          </p:cNvCxnSpPr>
          <p:nvPr/>
        </p:nvCxnSpPr>
        <p:spPr>
          <a:xfrm>
            <a:off x="4153196" y="1694914"/>
            <a:ext cx="893721" cy="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58" name="그래픽 57" descr="데이터베이스">
            <a:extLst>
              <a:ext uri="{FF2B5EF4-FFF2-40B4-BE49-F238E27FC236}">
                <a16:creationId xmlns:a16="http://schemas.microsoft.com/office/drawing/2014/main" id="{332177CD-CE96-2C13-CAA7-768D3D485A8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996506" y="1095761"/>
            <a:ext cx="1166633" cy="1092981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AD9CA511-4680-FB09-3CCD-823125C687DF}"/>
              </a:ext>
            </a:extLst>
          </p:cNvPr>
          <p:cNvSpPr txBox="1"/>
          <p:nvPr/>
        </p:nvSpPr>
        <p:spPr>
          <a:xfrm flipH="1">
            <a:off x="4959788" y="2102564"/>
            <a:ext cx="12400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err="1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나이스파크</a:t>
            </a:r>
            <a:br>
              <a:rPr lang="en-US" altLang="ko-KR" sz="16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</a:br>
            <a:r>
              <a:rPr lang="en-US" altLang="ko-KR" sz="16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Server DB</a:t>
            </a:r>
            <a:endParaRPr lang="ko-KR" altLang="en-US" sz="1600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7DE2181-2A74-331D-BB2A-99C3B67A370F}"/>
              </a:ext>
            </a:extLst>
          </p:cNvPr>
          <p:cNvSpPr txBox="1"/>
          <p:nvPr/>
        </p:nvSpPr>
        <p:spPr>
          <a:xfrm>
            <a:off x="6789497" y="2113256"/>
            <a:ext cx="20523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차량 차단기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E60D18F6-E989-C33B-2EED-A4A66C3B5084}"/>
              </a:ext>
            </a:extLst>
          </p:cNvPr>
          <p:cNvSpPr txBox="1"/>
          <p:nvPr/>
        </p:nvSpPr>
        <p:spPr>
          <a:xfrm>
            <a:off x="3953568" y="1348639"/>
            <a:ext cx="1187487" cy="2613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입차 정보 입력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443E7F1-DC2D-20F2-02D1-C083F86B58CE}"/>
              </a:ext>
            </a:extLst>
          </p:cNvPr>
          <p:cNvSpPr txBox="1"/>
          <p:nvPr/>
        </p:nvSpPr>
        <p:spPr>
          <a:xfrm>
            <a:off x="5874042" y="1336826"/>
            <a:ext cx="1187487" cy="2613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차단기 인식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24299F3-31F9-BBE6-B804-8F7976EBC3F3}"/>
              </a:ext>
            </a:extLst>
          </p:cNvPr>
          <p:cNvSpPr txBox="1"/>
          <p:nvPr/>
        </p:nvSpPr>
        <p:spPr>
          <a:xfrm>
            <a:off x="2134196" y="1371539"/>
            <a:ext cx="1187487" cy="2613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방문 정보 전달</a:t>
            </a:r>
          </a:p>
        </p:txBody>
      </p:sp>
      <p:pic>
        <p:nvPicPr>
          <p:cNvPr id="65" name="그림 64">
            <a:extLst>
              <a:ext uri="{FF2B5EF4-FFF2-40B4-BE49-F238E27FC236}">
                <a16:creationId xmlns:a16="http://schemas.microsoft.com/office/drawing/2014/main" id="{16AC3F09-4BD1-6233-A000-0C45B1B7131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59559" y="3245032"/>
            <a:ext cx="1063964" cy="903253"/>
          </a:xfrm>
          <a:prstGeom prst="rect">
            <a:avLst/>
          </a:prstGeom>
        </p:spPr>
      </p:pic>
      <p:pic>
        <p:nvPicPr>
          <p:cNvPr id="66" name="그래픽 65" descr="사용자">
            <a:extLst>
              <a:ext uri="{FF2B5EF4-FFF2-40B4-BE49-F238E27FC236}">
                <a16:creationId xmlns:a16="http://schemas.microsoft.com/office/drawing/2014/main" id="{8B41C889-0479-9DB2-67C7-902A0332503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53585" y="3096135"/>
            <a:ext cx="1187487" cy="1182588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5FECF978-4639-A474-8017-C8092ADDBB67}"/>
              </a:ext>
            </a:extLst>
          </p:cNvPr>
          <p:cNvSpPr txBox="1"/>
          <p:nvPr/>
        </p:nvSpPr>
        <p:spPr>
          <a:xfrm flipH="1">
            <a:off x="1179688" y="4148285"/>
            <a:ext cx="1063964" cy="245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직원</a:t>
            </a:r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641F3F25-BF81-CCD1-AFD2-66D52BE5EDF3}"/>
              </a:ext>
            </a:extLst>
          </p:cNvPr>
          <p:cNvCxnSpPr>
            <a:cxnSpLocks/>
          </p:cNvCxnSpPr>
          <p:nvPr/>
        </p:nvCxnSpPr>
        <p:spPr>
          <a:xfrm>
            <a:off x="2327953" y="3760260"/>
            <a:ext cx="883816" cy="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AB10E992-7882-7E83-E72E-CCDC623E920F}"/>
              </a:ext>
            </a:extLst>
          </p:cNvPr>
          <p:cNvSpPr txBox="1"/>
          <p:nvPr/>
        </p:nvSpPr>
        <p:spPr>
          <a:xfrm>
            <a:off x="2139402" y="3454418"/>
            <a:ext cx="1187487" cy="194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출</a:t>
            </a:r>
            <a:r>
              <a:rPr lang="en-US" altLang="ko-KR" sz="1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/</a:t>
            </a:r>
            <a:r>
              <a:rPr lang="ko-KR" altLang="en-US" sz="1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퇴근</a:t>
            </a:r>
          </a:p>
        </p:txBody>
      </p:sp>
      <p:pic>
        <p:nvPicPr>
          <p:cNvPr id="70" name="그래픽 69" descr="데이터베이스">
            <a:extLst>
              <a:ext uri="{FF2B5EF4-FFF2-40B4-BE49-F238E27FC236}">
                <a16:creationId xmlns:a16="http://schemas.microsoft.com/office/drawing/2014/main" id="{BDAE3A20-BA15-98C3-0509-043F6ED0D4A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996506" y="3083239"/>
            <a:ext cx="1166633" cy="1092981"/>
          </a:xfrm>
          <a:prstGeom prst="rect">
            <a:avLst/>
          </a:prstGeom>
        </p:spPr>
      </p:pic>
      <p:sp>
        <p:nvSpPr>
          <p:cNvPr id="71" name="TextBox 70">
            <a:extLst>
              <a:ext uri="{FF2B5EF4-FFF2-40B4-BE49-F238E27FC236}">
                <a16:creationId xmlns:a16="http://schemas.microsoft.com/office/drawing/2014/main" id="{A0AA0FA8-5621-1BF1-2F92-DDDC4A9C9F87}"/>
              </a:ext>
            </a:extLst>
          </p:cNvPr>
          <p:cNvSpPr txBox="1"/>
          <p:nvPr/>
        </p:nvSpPr>
        <p:spPr>
          <a:xfrm flipH="1">
            <a:off x="4730840" y="4090044"/>
            <a:ext cx="17411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에스원</a:t>
            </a:r>
            <a:br>
              <a:rPr lang="en-US" altLang="ko-KR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</a:br>
            <a:r>
              <a:rPr lang="en-US" altLang="ko-KR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Server DB</a:t>
            </a:r>
            <a:endParaRPr lang="ko-KR" altLang="en-US" dirty="0">
              <a:solidFill>
                <a:schemeClr val="bg1"/>
              </a:solidFill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7167CB1B-0BDA-F73D-8639-AB3E3D1F151F}"/>
              </a:ext>
            </a:extLst>
          </p:cNvPr>
          <p:cNvCxnSpPr>
            <a:cxnSpLocks/>
          </p:cNvCxnSpPr>
          <p:nvPr/>
        </p:nvCxnSpPr>
        <p:spPr>
          <a:xfrm>
            <a:off x="4214990" y="3730196"/>
            <a:ext cx="883816" cy="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D77514F1-3D7E-3284-9F3A-638CD603827D}"/>
              </a:ext>
            </a:extLst>
          </p:cNvPr>
          <p:cNvSpPr txBox="1"/>
          <p:nvPr/>
        </p:nvSpPr>
        <p:spPr>
          <a:xfrm>
            <a:off x="4063154" y="3187438"/>
            <a:ext cx="118748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3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사원번호 및 출퇴근시간</a:t>
            </a:r>
          </a:p>
        </p:txBody>
      </p: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2632D356-3BAA-7E1C-D134-9250B2B5AD8A}"/>
              </a:ext>
            </a:extLst>
          </p:cNvPr>
          <p:cNvCxnSpPr>
            <a:cxnSpLocks/>
          </p:cNvCxnSpPr>
          <p:nvPr/>
        </p:nvCxnSpPr>
        <p:spPr>
          <a:xfrm>
            <a:off x="6079184" y="1694914"/>
            <a:ext cx="907350" cy="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FFA973AA-266B-F840-BD01-13177491288A}"/>
              </a:ext>
            </a:extLst>
          </p:cNvPr>
          <p:cNvSpPr txBox="1"/>
          <p:nvPr/>
        </p:nvSpPr>
        <p:spPr>
          <a:xfrm flipH="1">
            <a:off x="3109470" y="4168818"/>
            <a:ext cx="1465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출퇴근 체크인</a:t>
            </a:r>
          </a:p>
        </p:txBody>
      </p:sp>
      <p:pic>
        <p:nvPicPr>
          <p:cNvPr id="76" name="그래픽 75" descr="자동차">
            <a:extLst>
              <a:ext uri="{FF2B5EF4-FFF2-40B4-BE49-F238E27FC236}">
                <a16:creationId xmlns:a16="http://schemas.microsoft.com/office/drawing/2014/main" id="{836871D7-BAB5-30A0-01C2-8F54186E486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04301" y="1116973"/>
            <a:ext cx="1106495" cy="1049984"/>
          </a:xfrm>
          <a:prstGeom prst="rect">
            <a:avLst/>
          </a:prstGeom>
        </p:spPr>
      </p:pic>
      <p:pic>
        <p:nvPicPr>
          <p:cNvPr id="77" name="그림 76" descr="텍스트, 스크린샷, 도표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A35E29D-B01A-DD3D-6693-6298CAAF352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3902" b="30242" l="61783" r="71448">
                        <a14:foregroundMark x1="62863" y1="29818" x2="62863" y2="29818"/>
                      </a14:backgroundRemoval>
                    </a14:imgEffect>
                  </a14:imgLayer>
                </a14:imgProps>
              </a:ext>
            </a:extLst>
          </a:blip>
          <a:srcRect l="60575" t="11859" r="27344" b="67715"/>
          <a:stretch>
            <a:fillRect/>
          </a:stretch>
        </p:blipFill>
        <p:spPr>
          <a:xfrm>
            <a:off x="7113782" y="898465"/>
            <a:ext cx="1474596" cy="1337201"/>
          </a:xfrm>
          <a:prstGeom prst="rect">
            <a:avLst/>
          </a:prstGeom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2F8CA0CA-DFCB-8606-61CF-BA581238E24F}"/>
              </a:ext>
            </a:extLst>
          </p:cNvPr>
          <p:cNvSpPr txBox="1"/>
          <p:nvPr/>
        </p:nvSpPr>
        <p:spPr>
          <a:xfrm flipH="1">
            <a:off x="985799" y="1944544"/>
            <a:ext cx="10546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협력사 및 법인차량</a:t>
            </a:r>
          </a:p>
        </p:txBody>
      </p: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385011C6-316A-CAF9-2B62-7B5546589BB2}"/>
              </a:ext>
            </a:extLst>
          </p:cNvPr>
          <p:cNvGrpSpPr/>
          <p:nvPr/>
        </p:nvGrpSpPr>
        <p:grpSpPr>
          <a:xfrm>
            <a:off x="5524104" y="2597913"/>
            <a:ext cx="5479555" cy="3847782"/>
            <a:chOff x="6366290" y="2849402"/>
            <a:chExt cx="6850406" cy="5301647"/>
          </a:xfrm>
        </p:grpSpPr>
        <p:cxnSp>
          <p:nvCxnSpPr>
            <p:cNvPr id="81" name="연결선: 꺾임 80">
              <a:extLst>
                <a:ext uri="{FF2B5EF4-FFF2-40B4-BE49-F238E27FC236}">
                  <a16:creationId xmlns:a16="http://schemas.microsoft.com/office/drawing/2014/main" id="{D10E6603-C693-BFCB-A753-58A3404BEA40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6552730" y="5715946"/>
              <a:ext cx="1357658" cy="1459274"/>
            </a:xfrm>
            <a:prstGeom prst="bentConnector2">
              <a:avLst/>
            </a:prstGeom>
            <a:ln w="76200"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pic>
          <p:nvPicPr>
            <p:cNvPr id="82" name="그래픽 81" descr="컴퓨터">
              <a:extLst>
                <a:ext uri="{FF2B5EF4-FFF2-40B4-BE49-F238E27FC236}">
                  <a16:creationId xmlns:a16="http://schemas.microsoft.com/office/drawing/2014/main" id="{906EBB9A-7299-5F9C-9476-2A5BC6859AD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8248801" y="5730399"/>
              <a:ext cx="1405500" cy="1755836"/>
            </a:xfrm>
            <a:prstGeom prst="rect">
              <a:avLst/>
            </a:prstGeom>
          </p:spPr>
        </p:pic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D514A3B8-2130-591B-1F2C-610F37BBDD4D}"/>
                </a:ext>
              </a:extLst>
            </p:cNvPr>
            <p:cNvSpPr txBox="1"/>
            <p:nvPr/>
          </p:nvSpPr>
          <p:spPr>
            <a:xfrm flipH="1">
              <a:off x="8092854" y="7368048"/>
              <a:ext cx="1944203" cy="7830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chemeClr val="bg1"/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차량 탄소 배출 정보 수집</a:t>
              </a:r>
            </a:p>
          </p:txBody>
        </p:sp>
        <p:cxnSp>
          <p:nvCxnSpPr>
            <p:cNvPr id="84" name="직선 화살표 연결선 83">
              <a:extLst>
                <a:ext uri="{FF2B5EF4-FFF2-40B4-BE49-F238E27FC236}">
                  <a16:creationId xmlns:a16="http://schemas.microsoft.com/office/drawing/2014/main" id="{180C1B62-D2DE-465C-10A1-2BFF55D91F8A}"/>
                </a:ext>
              </a:extLst>
            </p:cNvPr>
            <p:cNvCxnSpPr>
              <a:cxnSpLocks/>
            </p:cNvCxnSpPr>
            <p:nvPr/>
          </p:nvCxnSpPr>
          <p:spPr>
            <a:xfrm>
              <a:off x="9937878" y="7124408"/>
              <a:ext cx="1460950" cy="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pic>
          <p:nvPicPr>
            <p:cNvPr id="85" name="그래픽 84" descr="텔레비전">
              <a:extLst>
                <a:ext uri="{FF2B5EF4-FFF2-40B4-BE49-F238E27FC236}">
                  <a16:creationId xmlns:a16="http://schemas.microsoft.com/office/drawing/2014/main" id="{293F7F9D-12AA-9AA1-EC1E-7EF0B52AC1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11551816" y="5542076"/>
              <a:ext cx="1550396" cy="1936849"/>
            </a:xfrm>
            <a:prstGeom prst="rect">
              <a:avLst/>
            </a:prstGeom>
          </p:spPr>
        </p:pic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ADD9500A-AFC8-110A-6F36-C7AA5CC33C10}"/>
                </a:ext>
              </a:extLst>
            </p:cNvPr>
            <p:cNvSpPr txBox="1"/>
            <p:nvPr/>
          </p:nvSpPr>
          <p:spPr>
            <a:xfrm flipH="1">
              <a:off x="11437329" y="7346192"/>
              <a:ext cx="1779367" cy="5215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모니터링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671330C5-BE0B-16CA-C3B4-09D7A5A60188}"/>
                </a:ext>
              </a:extLst>
            </p:cNvPr>
            <p:cNvSpPr txBox="1"/>
            <p:nvPr/>
          </p:nvSpPr>
          <p:spPr>
            <a:xfrm>
              <a:off x="7310298" y="2849402"/>
              <a:ext cx="1495238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300" dirty="0">
                  <a:solidFill>
                    <a:schemeClr val="bg1"/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입차 정보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228312FA-A20F-72A7-8538-A9CCD98BBEA3}"/>
                </a:ext>
              </a:extLst>
            </p:cNvPr>
            <p:cNvSpPr txBox="1"/>
            <p:nvPr/>
          </p:nvSpPr>
          <p:spPr>
            <a:xfrm>
              <a:off x="9712591" y="6539433"/>
              <a:ext cx="1699207" cy="412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300" dirty="0">
                  <a:solidFill>
                    <a:schemeClr val="bg1"/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탄소 배출량 계산</a:t>
              </a:r>
            </a:p>
          </p:txBody>
        </p:sp>
        <p:pic>
          <p:nvPicPr>
            <p:cNvPr id="89" name="그래픽 88" descr="원형 차트">
              <a:extLst>
                <a:ext uri="{FF2B5EF4-FFF2-40B4-BE49-F238E27FC236}">
                  <a16:creationId xmlns:a16="http://schemas.microsoft.com/office/drawing/2014/main" id="{CA8E0605-C787-311E-3DAC-B7ED0992C6C5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11708343" y="6021926"/>
              <a:ext cx="619031" cy="773331"/>
            </a:xfrm>
            <a:prstGeom prst="rect">
              <a:avLst/>
            </a:prstGeom>
          </p:spPr>
        </p:pic>
        <p:pic>
          <p:nvPicPr>
            <p:cNvPr id="90" name="그래픽 89" descr="목록">
              <a:extLst>
                <a:ext uri="{FF2B5EF4-FFF2-40B4-BE49-F238E27FC236}">
                  <a16:creationId xmlns:a16="http://schemas.microsoft.com/office/drawing/2014/main" id="{BBFE79AC-7825-D93F-B5DA-F68B1CAB44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12327374" y="6016276"/>
              <a:ext cx="594619" cy="742834"/>
            </a:xfrm>
            <a:prstGeom prst="rect">
              <a:avLst/>
            </a:prstGeom>
          </p:spPr>
        </p:pic>
        <p:cxnSp>
          <p:nvCxnSpPr>
            <p:cNvPr id="91" name="연결선: 꺾임 90">
              <a:extLst>
                <a:ext uri="{FF2B5EF4-FFF2-40B4-BE49-F238E27FC236}">
                  <a16:creationId xmlns:a16="http://schemas.microsoft.com/office/drawing/2014/main" id="{A1CE3E72-E2E7-1445-89ED-C75964020C70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6352117" y="3134112"/>
              <a:ext cx="2654059" cy="2451452"/>
            </a:xfrm>
            <a:prstGeom prst="bentConnector3">
              <a:avLst>
                <a:gd name="adj1" fmla="val 7286"/>
              </a:avLst>
            </a:prstGeom>
            <a:ln w="76200"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C9CAE456-1936-2229-F064-6697C7EF315C}"/>
                </a:ext>
              </a:extLst>
            </p:cNvPr>
            <p:cNvSpPr txBox="1"/>
            <p:nvPr/>
          </p:nvSpPr>
          <p:spPr>
            <a:xfrm>
              <a:off x="6366290" y="6573830"/>
              <a:ext cx="1495238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300" dirty="0">
                  <a:solidFill>
                    <a:schemeClr val="bg1"/>
                  </a:solidFill>
                  <a:latin typeface="휴먼모음T" panose="02030504000101010101" pitchFamily="18" charset="-127"/>
                  <a:ea typeface="휴먼모음T" panose="02030504000101010101" pitchFamily="18" charset="-127"/>
                </a:rPr>
                <a:t>출근 정보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9751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D1A760-D639-36A4-3206-104D2EE9E9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FA25BC91-30AC-9760-555B-7EF9D5BEA3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>
            <a:extLst>
              <a:ext uri="{FF2B5EF4-FFF2-40B4-BE49-F238E27FC236}">
                <a16:creationId xmlns:a16="http://schemas.microsoft.com/office/drawing/2014/main" id="{B4F2C4A0-7449-0FDE-D6B4-AFF0355B38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571500"/>
          </a:xfrm>
          <a:prstGeom prst="rect">
            <a:avLst/>
          </a:prstGeom>
        </p:spPr>
      </p:pic>
      <p:pic>
        <p:nvPicPr>
          <p:cNvPr id="16" name="Image 14" descr="preencoded.png">
            <a:extLst>
              <a:ext uri="{FF2B5EF4-FFF2-40B4-BE49-F238E27FC236}">
                <a16:creationId xmlns:a16="http://schemas.microsoft.com/office/drawing/2014/main" id="{268A7D20-8A46-D965-6978-66150BB851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800850"/>
            <a:ext cx="12192000" cy="5715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96EA9CB5-2212-1D6A-F11C-8B8F7F49544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F374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B8D22D6-DDBE-5C14-83D2-CA2A808F1429}"/>
              </a:ext>
            </a:extLst>
          </p:cNvPr>
          <p:cNvSpPr/>
          <p:nvPr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rgbClr val="29476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 0">
            <a:extLst>
              <a:ext uri="{FF2B5EF4-FFF2-40B4-BE49-F238E27FC236}">
                <a16:creationId xmlns:a16="http://schemas.microsoft.com/office/drawing/2014/main" id="{02BA6C32-49A9-907E-4190-8C312C0611EF}"/>
              </a:ext>
            </a:extLst>
          </p:cNvPr>
          <p:cNvSpPr/>
          <p:nvPr/>
        </p:nvSpPr>
        <p:spPr>
          <a:xfrm>
            <a:off x="152399" y="238125"/>
            <a:ext cx="7526868" cy="44767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b"/>
          <a:lstStyle/>
          <a:p>
            <a:pPr marL="0" indent="0">
              <a:lnSpc>
                <a:spcPts val="2700"/>
              </a:lnSpc>
              <a:buNone/>
            </a:pPr>
            <a:r>
              <a:rPr lang="en-US" sz="48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</a:rPr>
              <a:t> </a:t>
            </a:r>
            <a:r>
              <a:rPr lang="en-US" sz="40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</a:rPr>
              <a:t>3</a:t>
            </a:r>
            <a:r>
              <a:rPr lang="en-US" altLang="ko-KR" sz="40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</a:rPr>
              <a:t>. </a:t>
            </a:r>
            <a:r>
              <a:rPr lang="ko-KR" altLang="en-US" sz="36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</a:rPr>
              <a:t>프로젝트 설계 </a:t>
            </a:r>
            <a:r>
              <a:rPr lang="en-US" altLang="ko-KR" sz="28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</a:rPr>
              <a:t>– </a:t>
            </a:r>
            <a:r>
              <a:rPr lang="ko-KR" altLang="en-US" sz="28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</a:rPr>
              <a:t>데이터 베이스</a:t>
            </a:r>
            <a:endParaRPr lang="en-US" sz="4000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F52C7F60-A52D-072C-ED8A-48D462EE07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685800"/>
            <a:ext cx="12192000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4245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579B05-6DB7-9684-51AF-7AE4865666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31EAF854-128A-2FE1-84B0-BB70A67916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>
            <a:extLst>
              <a:ext uri="{FF2B5EF4-FFF2-40B4-BE49-F238E27FC236}">
                <a16:creationId xmlns:a16="http://schemas.microsoft.com/office/drawing/2014/main" id="{DFFA01B3-63A2-2DF9-A7A4-A6B5122C6F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571500"/>
          </a:xfrm>
          <a:prstGeom prst="rect">
            <a:avLst/>
          </a:prstGeom>
        </p:spPr>
      </p:pic>
      <p:pic>
        <p:nvPicPr>
          <p:cNvPr id="16" name="Image 14" descr="preencoded.png">
            <a:extLst>
              <a:ext uri="{FF2B5EF4-FFF2-40B4-BE49-F238E27FC236}">
                <a16:creationId xmlns:a16="http://schemas.microsoft.com/office/drawing/2014/main" id="{910B0C42-06A6-5D2A-4B97-00BA733186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800850"/>
            <a:ext cx="12192000" cy="5715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8D7D15F-85A2-4856-7B3E-130641DBAB6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F374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EC8F531-3FEB-7E10-93DD-5C3733067AD2}"/>
              </a:ext>
            </a:extLst>
          </p:cNvPr>
          <p:cNvSpPr/>
          <p:nvPr/>
        </p:nvSpPr>
        <p:spPr>
          <a:xfrm>
            <a:off x="0" y="0"/>
            <a:ext cx="12192000" cy="685800"/>
          </a:xfrm>
          <a:prstGeom prst="rect">
            <a:avLst/>
          </a:prstGeom>
          <a:solidFill>
            <a:srgbClr val="29476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 0">
            <a:extLst>
              <a:ext uri="{FF2B5EF4-FFF2-40B4-BE49-F238E27FC236}">
                <a16:creationId xmlns:a16="http://schemas.microsoft.com/office/drawing/2014/main" id="{C5964988-0566-059F-72B7-498171F2A5A6}"/>
              </a:ext>
            </a:extLst>
          </p:cNvPr>
          <p:cNvSpPr/>
          <p:nvPr/>
        </p:nvSpPr>
        <p:spPr>
          <a:xfrm>
            <a:off x="152399" y="238125"/>
            <a:ext cx="7526868" cy="44767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b"/>
          <a:lstStyle/>
          <a:p>
            <a:pPr marL="0" indent="0">
              <a:lnSpc>
                <a:spcPts val="2700"/>
              </a:lnSpc>
              <a:buNone/>
            </a:pPr>
            <a:r>
              <a:rPr lang="en-US" sz="48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</a:rPr>
              <a:t> </a:t>
            </a:r>
            <a:r>
              <a:rPr lang="en-US" sz="40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</a:rPr>
              <a:t>4</a:t>
            </a:r>
            <a:r>
              <a:rPr lang="en-US" altLang="ko-KR" sz="40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</a:rPr>
              <a:t>. </a:t>
            </a:r>
            <a:r>
              <a:rPr lang="ko-KR" altLang="en-US" sz="36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</a:rPr>
              <a:t>시스템 구현 </a:t>
            </a:r>
            <a:r>
              <a:rPr lang="en-US" altLang="ko-KR" sz="28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</a:rPr>
              <a:t>– </a:t>
            </a:r>
            <a:r>
              <a:rPr lang="ko-KR" altLang="en-US" sz="2800" b="1" dirty="0">
                <a:solidFill>
                  <a:srgbClr val="FFFFFF"/>
                </a:solidFill>
                <a:latin typeface="ui-sans-serif" pitchFamily="34" charset="0"/>
                <a:ea typeface="ui-sans-serif" pitchFamily="34" charset="-122"/>
              </a:rPr>
              <a:t>대시보드</a:t>
            </a:r>
            <a:endParaRPr lang="en-US" sz="4000" dirty="0"/>
          </a:p>
        </p:txBody>
      </p:sp>
      <p:pic>
        <p:nvPicPr>
          <p:cNvPr id="6" name="그림 5" descr="텍스트, 스크린샷, 멀티미디어 소프트웨어,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BEA856E-47B7-C7F3-90F6-D2EB33A09D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685800"/>
            <a:ext cx="12192000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4512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1976</TotalTime>
  <Words>865</Words>
  <Application>Microsoft Office PowerPoint</Application>
  <PresentationFormat>와이드스크린</PresentationFormat>
  <Paragraphs>213</Paragraphs>
  <Slides>12</Slides>
  <Notes>12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9" baseType="lpstr">
      <vt:lpstr>ui-sans-serif</vt:lpstr>
      <vt:lpstr>한컴 말랑말랑 Bold</vt:lpstr>
      <vt:lpstr>휴먼매직체</vt:lpstr>
      <vt:lpstr>Arial</vt:lpstr>
      <vt:lpstr>Swis721 BlkEx BT</vt:lpstr>
      <vt:lpstr>휴먼모음T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대정밀 현</cp:lastModifiedBy>
  <cp:revision>17</cp:revision>
  <cp:lastPrinted>2026-01-17T02:14:49Z</cp:lastPrinted>
  <dcterms:created xsi:type="dcterms:W3CDTF">2026-01-13T10:20:36Z</dcterms:created>
  <dcterms:modified xsi:type="dcterms:W3CDTF">2026-01-17T02:29:20Z</dcterms:modified>
</cp:coreProperties>
</file>